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7" r:id="rId3"/>
    <p:sldId id="259" r:id="rId4"/>
    <p:sldId id="258" r:id="rId5"/>
    <p:sldId id="261" r:id="rId6"/>
    <p:sldId id="262" r:id="rId7"/>
    <p:sldId id="264" r:id="rId8"/>
    <p:sldId id="265" r:id="rId9"/>
    <p:sldId id="266" r:id="rId10"/>
    <p:sldId id="286" r:id="rId11"/>
    <p:sldId id="270" r:id="rId12"/>
    <p:sldId id="296" r:id="rId13"/>
    <p:sldId id="267" r:id="rId14"/>
    <p:sldId id="268" r:id="rId15"/>
    <p:sldId id="269" r:id="rId16"/>
    <p:sldId id="278" r:id="rId17"/>
    <p:sldId id="279" r:id="rId18"/>
    <p:sldId id="282" r:id="rId19"/>
    <p:sldId id="283" r:id="rId20"/>
    <p:sldId id="291" r:id="rId21"/>
    <p:sldId id="292" r:id="rId22"/>
    <p:sldId id="293" r:id="rId23"/>
    <p:sldId id="294" r:id="rId24"/>
    <p:sldId id="295" r:id="rId25"/>
    <p:sldId id="277" r:id="rId26"/>
    <p:sldId id="274" r:id="rId27"/>
    <p:sldId id="275" r:id="rId28"/>
    <p:sldId id="273" r:id="rId29"/>
    <p:sldId id="276" r:id="rId30"/>
    <p:sldId id="281" r:id="rId31"/>
    <p:sldId id="260"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p:restoredTop sz="93469"/>
  </p:normalViewPr>
  <p:slideViewPr>
    <p:cSldViewPr snapToGrid="0" snapToObjects="1">
      <p:cViewPr varScale="1">
        <p:scale>
          <a:sx n="119" d="100"/>
          <a:sy n="119" d="100"/>
        </p:scale>
        <p:origin x="1976"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F59323-F355-2142-AB20-4568E9E606C5}" type="datetimeFigureOut">
              <a:rPr lang="en-US" smtClean="0"/>
              <a:t>5/19/19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96A6F4-35ED-8F4C-AD32-405304657231}" type="slidenum">
              <a:rPr lang="en-US" smtClean="0"/>
              <a:t>‹#›</a:t>
            </a:fld>
            <a:endParaRPr lang="en-US"/>
          </a:p>
        </p:txBody>
      </p:sp>
    </p:spTree>
    <p:extLst>
      <p:ext uri="{BB962C8B-B14F-4D97-AF65-F5344CB8AC3E}">
        <p14:creationId xmlns:p14="http://schemas.microsoft.com/office/powerpoint/2010/main" val="13568807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Hierarchical</a:t>
            </a:r>
          </a:p>
          <a:p>
            <a:r>
              <a:rPr lang="en-US" dirty="0"/>
              <a:t>Unequal</a:t>
            </a:r>
          </a:p>
          <a:p>
            <a:r>
              <a:rPr lang="en-US" dirty="0"/>
              <a:t>Hegemonic</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F96A6F4-35ED-8F4C-AD32-405304657231}" type="slidenum">
              <a:rPr lang="en-US" smtClean="0"/>
              <a:t>11</a:t>
            </a:fld>
            <a:endParaRPr lang="en-US"/>
          </a:p>
        </p:txBody>
      </p:sp>
    </p:spTree>
    <p:extLst>
      <p:ext uri="{BB962C8B-B14F-4D97-AF65-F5344CB8AC3E}">
        <p14:creationId xmlns:p14="http://schemas.microsoft.com/office/powerpoint/2010/main" val="1736073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t>Hegemony means a society that serves the interests of the powerful is presented as best for everyone. So people are led to believe that someone who seeks to further empower the powerful is also going to represent their interests (Trump).</a:t>
            </a:r>
          </a:p>
          <a:p>
            <a:pPr marL="228600" indent="-228600">
              <a:buAutoNum type="arabicPeriod"/>
            </a:pPr>
            <a:r>
              <a:rPr lang="en-US" baseline="0" dirty="0"/>
              <a:t>Political decisions are presented as serving the interests of the powerless, but it’s actually the powerful who will really benefit. (Rees-</a:t>
            </a:r>
            <a:r>
              <a:rPr lang="en-US" baseline="0" dirty="0" err="1"/>
              <a:t>Mogg</a:t>
            </a:r>
            <a:r>
              <a:rPr lang="en-US" baseline="0" dirty="0"/>
              <a:t> and </a:t>
            </a:r>
            <a:r>
              <a:rPr lang="en-US" baseline="0" dirty="0" err="1"/>
              <a:t>Farage</a:t>
            </a:r>
            <a:r>
              <a:rPr lang="en-US" baseline="0" dirty="0"/>
              <a:t>).</a:t>
            </a:r>
          </a:p>
          <a:p>
            <a:pPr marL="228600" indent="-228600">
              <a:buAutoNum type="arabicPeriod"/>
            </a:pPr>
            <a:r>
              <a:rPr lang="en-US" baseline="0" dirty="0"/>
              <a:t>Social media is being </a:t>
            </a:r>
            <a:r>
              <a:rPr lang="en-US" baseline="0" dirty="0" err="1"/>
              <a:t>maximised</a:t>
            </a:r>
            <a:r>
              <a:rPr lang="en-US" baseline="0" dirty="0"/>
              <a:t> to spread a wide range of discourses, to such an extent that it’s hard to distinguish between fact and reality, fake news and satire, so we don’t really know what’s going on (fake news).</a:t>
            </a:r>
          </a:p>
          <a:p>
            <a:pPr marL="228600" indent="-228600">
              <a:buAutoNum type="arabicPeriod"/>
            </a:pPr>
            <a:r>
              <a:rPr lang="en-US" baseline="0" dirty="0"/>
              <a:t>Social media also used to divide society by creating echo chambers so we only ever see stories we already agree with. (divided society)</a:t>
            </a:r>
          </a:p>
          <a:p>
            <a:pPr marL="228600" indent="-228600">
              <a:buAutoNum type="arabicPeriod"/>
            </a:pPr>
            <a:r>
              <a:rPr lang="en-US" baseline="0" dirty="0"/>
              <a:t>This makes it easier for oppressive regimes to make agreements with each other that will benefit huge successful corporations (e.g. weapons manufacturing companies) and which will at the same time be seriously damaging for the vulnerable (Trump signing arms deal).</a:t>
            </a:r>
          </a:p>
          <a:p>
            <a:pPr marL="228600" indent="-228600">
              <a:buAutoNum type="arabicPeriod"/>
            </a:pPr>
            <a:r>
              <a:rPr lang="en-US" dirty="0"/>
              <a:t>Ultimately,</a:t>
            </a:r>
            <a:r>
              <a:rPr lang="en-US" baseline="0" dirty="0"/>
              <a:t> the interests of the vulnerable are ignored, and the interests of the powerful few drive everything, including reasons for going to war (something about oil and Iraq)…</a:t>
            </a:r>
          </a:p>
          <a:p>
            <a:pPr marL="228600" indent="-228600">
              <a:buAutoNum type="arabicPeriod"/>
            </a:pPr>
            <a:r>
              <a:rPr lang="en-US" baseline="0" dirty="0"/>
              <a:t>…promotion of a consumer society and the waste it produces…</a:t>
            </a:r>
          </a:p>
          <a:p>
            <a:pPr marL="228600" indent="-228600">
              <a:buAutoNum type="arabicPeriod"/>
            </a:pPr>
            <a:r>
              <a:rPr lang="en-US" baseline="0" dirty="0"/>
              <a:t>…climate change denial (photos of deforestation, fossil fuel companies,)…</a:t>
            </a:r>
          </a:p>
          <a:p>
            <a:pPr marL="228600" indent="-228600">
              <a:buAutoNum type="arabicPeriod"/>
            </a:pPr>
            <a:r>
              <a:rPr lang="en-US" baseline="0" dirty="0"/>
              <a:t>…or use of children as cheap labour, which of course also denies them access to education so they can’t learn how much they’re being exploited.</a:t>
            </a:r>
            <a:endParaRPr lang="en-US" dirty="0"/>
          </a:p>
        </p:txBody>
      </p:sp>
      <p:sp>
        <p:nvSpPr>
          <p:cNvPr id="4" name="Slide Number Placeholder 3"/>
          <p:cNvSpPr>
            <a:spLocks noGrp="1"/>
          </p:cNvSpPr>
          <p:nvPr>
            <p:ph type="sldNum" sz="quarter" idx="10"/>
          </p:nvPr>
        </p:nvSpPr>
        <p:spPr/>
        <p:txBody>
          <a:bodyPr/>
          <a:lstStyle/>
          <a:p>
            <a:fld id="{AF96A6F4-35ED-8F4C-AD32-405304657231}" type="slidenum">
              <a:rPr lang="en-US" smtClean="0"/>
              <a:t>12</a:t>
            </a:fld>
            <a:endParaRPr lang="en-US"/>
          </a:p>
        </p:txBody>
      </p:sp>
    </p:spTree>
    <p:extLst>
      <p:ext uri="{BB962C8B-B14F-4D97-AF65-F5344CB8AC3E}">
        <p14:creationId xmlns:p14="http://schemas.microsoft.com/office/powerpoint/2010/main" val="1736073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6A6F4-35ED-8F4C-AD32-405304657231}" type="slidenum">
              <a:rPr lang="en-US" smtClean="0"/>
              <a:t>13</a:t>
            </a:fld>
            <a:endParaRPr lang="en-US"/>
          </a:p>
        </p:txBody>
      </p:sp>
    </p:spTree>
    <p:extLst>
      <p:ext uri="{BB962C8B-B14F-4D97-AF65-F5344CB8AC3E}">
        <p14:creationId xmlns:p14="http://schemas.microsoft.com/office/powerpoint/2010/main" val="2282647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Establish</a:t>
            </a:r>
            <a:r>
              <a:rPr lang="en-US" baseline="0" dirty="0"/>
              <a:t> that the only way for education to be properly transformative in a societal sense is to take an emancipatory approach.</a:t>
            </a:r>
            <a:endParaRPr lang="en-US" dirty="0"/>
          </a:p>
        </p:txBody>
      </p:sp>
      <p:sp>
        <p:nvSpPr>
          <p:cNvPr id="4" name="Slide Number Placeholder 3"/>
          <p:cNvSpPr>
            <a:spLocks noGrp="1"/>
          </p:cNvSpPr>
          <p:nvPr>
            <p:ph type="sldNum" sz="quarter" idx="10"/>
          </p:nvPr>
        </p:nvSpPr>
        <p:spPr/>
        <p:txBody>
          <a:bodyPr/>
          <a:lstStyle/>
          <a:p>
            <a:fld id="{AF96A6F4-35ED-8F4C-AD32-405304657231}" type="slidenum">
              <a:rPr lang="en-US" smtClean="0"/>
              <a:t>14</a:t>
            </a:fld>
            <a:endParaRPr lang="en-US"/>
          </a:p>
        </p:txBody>
      </p:sp>
    </p:spTree>
    <p:extLst>
      <p:ext uri="{BB962C8B-B14F-4D97-AF65-F5344CB8AC3E}">
        <p14:creationId xmlns:p14="http://schemas.microsoft.com/office/powerpoint/2010/main" val="79406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 to this image to show that social justice warriors are presented as these mad, radical, slightly unhinged, extremists. But actually, there’s absolutely nothing remotely radical</a:t>
            </a:r>
            <a:r>
              <a:rPr lang="en-US" baseline="0" dirty="0"/>
              <a:t> or extreme about taking an approach to education that promotes social justice. </a:t>
            </a:r>
            <a:endParaRPr lang="en-US" dirty="0"/>
          </a:p>
        </p:txBody>
      </p:sp>
      <p:sp>
        <p:nvSpPr>
          <p:cNvPr id="4" name="Slide Number Placeholder 3"/>
          <p:cNvSpPr>
            <a:spLocks noGrp="1"/>
          </p:cNvSpPr>
          <p:nvPr>
            <p:ph type="sldNum" sz="quarter" idx="10"/>
          </p:nvPr>
        </p:nvSpPr>
        <p:spPr/>
        <p:txBody>
          <a:bodyPr/>
          <a:lstStyle/>
          <a:p>
            <a:fld id="{AF96A6F4-35ED-8F4C-AD32-405304657231}" type="slidenum">
              <a:rPr lang="en-US" smtClean="0"/>
              <a:t>26</a:t>
            </a:fld>
            <a:endParaRPr lang="en-US"/>
          </a:p>
        </p:txBody>
      </p:sp>
    </p:spTree>
    <p:extLst>
      <p:ext uri="{BB962C8B-B14F-4D97-AF65-F5344CB8AC3E}">
        <p14:creationId xmlns:p14="http://schemas.microsoft.com/office/powerpoint/2010/main" val="1616894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6B30F0-0247-4B4A-9802-14E8669D792E}" type="datetimeFigureOut">
              <a:rPr lang="en-US" smtClean="0"/>
              <a:t>5/19/19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0651D-22FF-EA45-AB27-A49FDA0E3BBF}" type="slidenum">
              <a:rPr lang="en-US" smtClean="0"/>
              <a:t>‹#›</a:t>
            </a:fld>
            <a:endParaRPr lang="en-US"/>
          </a:p>
        </p:txBody>
      </p:sp>
    </p:spTree>
    <p:extLst>
      <p:ext uri="{BB962C8B-B14F-4D97-AF65-F5344CB8AC3E}">
        <p14:creationId xmlns:p14="http://schemas.microsoft.com/office/powerpoint/2010/main" val="2316760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6B30F0-0247-4B4A-9802-14E8669D792E}" type="datetimeFigureOut">
              <a:rPr lang="en-US" smtClean="0"/>
              <a:t>5/19/19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0651D-22FF-EA45-AB27-A49FDA0E3BBF}" type="slidenum">
              <a:rPr lang="en-US" smtClean="0"/>
              <a:t>‹#›</a:t>
            </a:fld>
            <a:endParaRPr lang="en-US"/>
          </a:p>
        </p:txBody>
      </p:sp>
    </p:spTree>
    <p:extLst>
      <p:ext uri="{BB962C8B-B14F-4D97-AF65-F5344CB8AC3E}">
        <p14:creationId xmlns:p14="http://schemas.microsoft.com/office/powerpoint/2010/main" val="4038345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6B30F0-0247-4B4A-9802-14E8669D792E}" type="datetimeFigureOut">
              <a:rPr lang="en-US" smtClean="0"/>
              <a:t>5/19/19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0651D-22FF-EA45-AB27-A49FDA0E3BBF}" type="slidenum">
              <a:rPr lang="en-US" smtClean="0"/>
              <a:t>‹#›</a:t>
            </a:fld>
            <a:endParaRPr lang="en-US"/>
          </a:p>
        </p:txBody>
      </p:sp>
    </p:spTree>
    <p:extLst>
      <p:ext uri="{BB962C8B-B14F-4D97-AF65-F5344CB8AC3E}">
        <p14:creationId xmlns:p14="http://schemas.microsoft.com/office/powerpoint/2010/main" val="4266145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6B30F0-0247-4B4A-9802-14E8669D792E}" type="datetimeFigureOut">
              <a:rPr lang="en-US" smtClean="0"/>
              <a:t>5/19/19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0651D-22FF-EA45-AB27-A49FDA0E3BBF}" type="slidenum">
              <a:rPr lang="en-US" smtClean="0"/>
              <a:t>‹#›</a:t>
            </a:fld>
            <a:endParaRPr lang="en-US"/>
          </a:p>
        </p:txBody>
      </p:sp>
    </p:spTree>
    <p:extLst>
      <p:ext uri="{BB962C8B-B14F-4D97-AF65-F5344CB8AC3E}">
        <p14:creationId xmlns:p14="http://schemas.microsoft.com/office/powerpoint/2010/main" val="1042215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6B30F0-0247-4B4A-9802-14E8669D792E}" type="datetimeFigureOut">
              <a:rPr lang="en-US" smtClean="0"/>
              <a:t>5/19/19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C0651D-22FF-EA45-AB27-A49FDA0E3BBF}" type="slidenum">
              <a:rPr lang="en-US" smtClean="0"/>
              <a:t>‹#›</a:t>
            </a:fld>
            <a:endParaRPr lang="en-US"/>
          </a:p>
        </p:txBody>
      </p:sp>
    </p:spTree>
    <p:extLst>
      <p:ext uri="{BB962C8B-B14F-4D97-AF65-F5344CB8AC3E}">
        <p14:creationId xmlns:p14="http://schemas.microsoft.com/office/powerpoint/2010/main" val="2033355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6B30F0-0247-4B4A-9802-14E8669D792E}" type="datetimeFigureOut">
              <a:rPr lang="en-US" smtClean="0"/>
              <a:t>5/19/19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C0651D-22FF-EA45-AB27-A49FDA0E3BBF}" type="slidenum">
              <a:rPr lang="en-US" smtClean="0"/>
              <a:t>‹#›</a:t>
            </a:fld>
            <a:endParaRPr lang="en-US"/>
          </a:p>
        </p:txBody>
      </p:sp>
    </p:spTree>
    <p:extLst>
      <p:ext uri="{BB962C8B-B14F-4D97-AF65-F5344CB8AC3E}">
        <p14:creationId xmlns:p14="http://schemas.microsoft.com/office/powerpoint/2010/main" val="2306153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6B30F0-0247-4B4A-9802-14E8669D792E}" type="datetimeFigureOut">
              <a:rPr lang="en-US" smtClean="0"/>
              <a:t>5/19/19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C0651D-22FF-EA45-AB27-A49FDA0E3BBF}" type="slidenum">
              <a:rPr lang="en-US" smtClean="0"/>
              <a:t>‹#›</a:t>
            </a:fld>
            <a:endParaRPr lang="en-US"/>
          </a:p>
        </p:txBody>
      </p:sp>
    </p:spTree>
    <p:extLst>
      <p:ext uri="{BB962C8B-B14F-4D97-AF65-F5344CB8AC3E}">
        <p14:creationId xmlns:p14="http://schemas.microsoft.com/office/powerpoint/2010/main" val="1047600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6B30F0-0247-4B4A-9802-14E8669D792E}" type="datetimeFigureOut">
              <a:rPr lang="en-US" smtClean="0"/>
              <a:t>5/19/19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C0651D-22FF-EA45-AB27-A49FDA0E3BBF}" type="slidenum">
              <a:rPr lang="en-US" smtClean="0"/>
              <a:t>‹#›</a:t>
            </a:fld>
            <a:endParaRPr lang="en-US"/>
          </a:p>
        </p:txBody>
      </p:sp>
    </p:spTree>
    <p:extLst>
      <p:ext uri="{BB962C8B-B14F-4D97-AF65-F5344CB8AC3E}">
        <p14:creationId xmlns:p14="http://schemas.microsoft.com/office/powerpoint/2010/main" val="648170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6B30F0-0247-4B4A-9802-14E8669D792E}" type="datetimeFigureOut">
              <a:rPr lang="en-US" smtClean="0"/>
              <a:t>5/19/19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C0651D-22FF-EA45-AB27-A49FDA0E3BBF}" type="slidenum">
              <a:rPr lang="en-US" smtClean="0"/>
              <a:t>‹#›</a:t>
            </a:fld>
            <a:endParaRPr lang="en-US"/>
          </a:p>
        </p:txBody>
      </p:sp>
    </p:spTree>
    <p:extLst>
      <p:ext uri="{BB962C8B-B14F-4D97-AF65-F5344CB8AC3E}">
        <p14:creationId xmlns:p14="http://schemas.microsoft.com/office/powerpoint/2010/main" val="2777200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6B30F0-0247-4B4A-9802-14E8669D792E}" type="datetimeFigureOut">
              <a:rPr lang="en-US" smtClean="0"/>
              <a:t>5/19/19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C0651D-22FF-EA45-AB27-A49FDA0E3BBF}" type="slidenum">
              <a:rPr lang="en-US" smtClean="0"/>
              <a:t>‹#›</a:t>
            </a:fld>
            <a:endParaRPr lang="en-US"/>
          </a:p>
        </p:txBody>
      </p:sp>
    </p:spTree>
    <p:extLst>
      <p:ext uri="{BB962C8B-B14F-4D97-AF65-F5344CB8AC3E}">
        <p14:creationId xmlns:p14="http://schemas.microsoft.com/office/powerpoint/2010/main" val="845615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6B30F0-0247-4B4A-9802-14E8669D792E}" type="datetimeFigureOut">
              <a:rPr lang="en-US" smtClean="0"/>
              <a:t>5/19/19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C0651D-22FF-EA45-AB27-A49FDA0E3BBF}" type="slidenum">
              <a:rPr lang="en-US" smtClean="0"/>
              <a:t>‹#›</a:t>
            </a:fld>
            <a:endParaRPr lang="en-US"/>
          </a:p>
        </p:txBody>
      </p:sp>
    </p:spTree>
    <p:extLst>
      <p:ext uri="{BB962C8B-B14F-4D97-AF65-F5344CB8AC3E}">
        <p14:creationId xmlns:p14="http://schemas.microsoft.com/office/powerpoint/2010/main" val="1025444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6B30F0-0247-4B4A-9802-14E8669D792E}" type="datetimeFigureOut">
              <a:rPr lang="en-US" smtClean="0"/>
              <a:t>5/19/19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C0651D-22FF-EA45-AB27-A49FDA0E3BBF}" type="slidenum">
              <a:rPr lang="en-US" smtClean="0"/>
              <a:t>‹#›</a:t>
            </a:fld>
            <a:endParaRPr lang="en-US"/>
          </a:p>
        </p:txBody>
      </p:sp>
    </p:spTree>
    <p:extLst>
      <p:ext uri="{BB962C8B-B14F-4D97-AF65-F5344CB8AC3E}">
        <p14:creationId xmlns:p14="http://schemas.microsoft.com/office/powerpoint/2010/main" val="2240255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teve.brown@uws.ac.uk"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hyperlink" Target="http://everydayfeminism.com/wp-content/uploads/2015/05/Screen-Shot-2015-05-11-at-3.06.41-PM.p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mygoldmusic.co.uk/hall-of-fame/hall-of-fame-status-quo/status-quo-12/"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education.gov.scot/scottish-education-system/policy-for-scottish-education/policy-drivers/cfe-(building-from-the-statement-appendix-incl-btc1-5)/The%20purpose%20of%20the%20curriculum"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www.gov.uk/government/speeches/the-purpose-of-education" TargetMode="External"/><Relationship Id="rId4" Type="http://schemas.openxmlformats.org/officeDocument/2006/relationships/hyperlink" Target="https://blog.oup.com/2017/03/what-is-social-justic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leeduigon.com/tag/how-to-turn-your-brain-into-mush/" TargetMode="External"/><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hyperlink" Target="https://wall.alphacoders.com/big.php?i=377832" TargetMode="External"/><Relationship Id="rId4" Type="http://schemas.openxmlformats.org/officeDocument/2006/relationships/hyperlink" Target="https://www.eastbayexpress.com/oakland/eleventh-annual-social-justice-symposium-healing-through-resistance/Content?oid=5091299"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abc.net.au/news/2017-03-31/social-justice-warrior-meme.jpg/8400244"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dailycaller.com/2018/04/26/keyboard-warriors-starbucks-boycotts-and-virtue-signaling-for-fun-and-profit/"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320110" cy="6995444"/>
          </a:xfrm>
          <a:prstGeom prst="rect">
            <a:avLst/>
          </a:prstGeom>
        </p:spPr>
      </p:pic>
      <p:sp>
        <p:nvSpPr>
          <p:cNvPr id="2" name="Title 1"/>
          <p:cNvSpPr>
            <a:spLocks noGrp="1"/>
          </p:cNvSpPr>
          <p:nvPr>
            <p:ph type="ctrTitle"/>
          </p:nvPr>
        </p:nvSpPr>
        <p:spPr>
          <a:xfrm>
            <a:off x="262049" y="0"/>
            <a:ext cx="7772400" cy="1470025"/>
          </a:xfrm>
        </p:spPr>
        <p:txBody>
          <a:bodyPr/>
          <a:lstStyle/>
          <a:p>
            <a:pPr algn="l"/>
            <a:r>
              <a:rPr lang="en-US" dirty="0">
                <a:solidFill>
                  <a:srgbClr val="FFFFFF"/>
                </a:solidFill>
              </a:rPr>
              <a:t>What’s so funny ‘bout peace, love and understanding?</a:t>
            </a:r>
          </a:p>
        </p:txBody>
      </p:sp>
      <p:sp>
        <p:nvSpPr>
          <p:cNvPr id="3" name="Subtitle 2"/>
          <p:cNvSpPr>
            <a:spLocks noGrp="1"/>
          </p:cNvSpPr>
          <p:nvPr>
            <p:ph type="subTitle" idx="1"/>
          </p:nvPr>
        </p:nvSpPr>
        <p:spPr>
          <a:xfrm>
            <a:off x="262049" y="3043521"/>
            <a:ext cx="6853591" cy="2383420"/>
          </a:xfrm>
        </p:spPr>
        <p:txBody>
          <a:bodyPr>
            <a:noAutofit/>
          </a:bodyPr>
          <a:lstStyle/>
          <a:p>
            <a:pPr algn="l"/>
            <a:r>
              <a:rPr lang="en-US" dirty="0">
                <a:solidFill>
                  <a:srgbClr val="FFFFFF"/>
                </a:solidFill>
              </a:rPr>
              <a:t>Steve Brown </a:t>
            </a:r>
          </a:p>
          <a:p>
            <a:pPr algn="l"/>
            <a:r>
              <a:rPr lang="en-US" dirty="0">
                <a:solidFill>
                  <a:srgbClr val="FFFFFF"/>
                </a:solidFill>
              </a:rPr>
              <a:t>(University of the West of Scotland)</a:t>
            </a:r>
          </a:p>
          <a:p>
            <a:pPr algn="l"/>
            <a:r>
              <a:rPr lang="en-US" dirty="0">
                <a:solidFill>
                  <a:srgbClr val="FFFFFF"/>
                </a:solidFill>
              </a:rPr>
              <a:t>IATEFL GISIG/TDSIG Pre-Conference Event 2019</a:t>
            </a:r>
          </a:p>
        </p:txBody>
      </p:sp>
      <p:sp>
        <p:nvSpPr>
          <p:cNvPr id="5" name="TextBox 4"/>
          <p:cNvSpPr txBox="1"/>
          <p:nvPr/>
        </p:nvSpPr>
        <p:spPr>
          <a:xfrm>
            <a:off x="705517" y="6510313"/>
            <a:ext cx="184666" cy="369332"/>
          </a:xfrm>
          <a:prstGeom prst="rect">
            <a:avLst/>
          </a:prstGeom>
          <a:noFill/>
        </p:spPr>
        <p:txBody>
          <a:bodyPr wrap="none" rtlCol="0">
            <a:spAutoFit/>
          </a:bodyPr>
          <a:lstStyle/>
          <a:p>
            <a:endParaRPr lang="en-US" dirty="0"/>
          </a:p>
        </p:txBody>
      </p:sp>
      <p:sp>
        <p:nvSpPr>
          <p:cNvPr id="6" name="TextBox 5"/>
          <p:cNvSpPr txBox="1"/>
          <p:nvPr/>
        </p:nvSpPr>
        <p:spPr>
          <a:xfrm>
            <a:off x="262049" y="5878344"/>
            <a:ext cx="8700532" cy="954107"/>
          </a:xfrm>
          <a:prstGeom prst="rect">
            <a:avLst/>
          </a:prstGeom>
          <a:noFill/>
        </p:spPr>
        <p:txBody>
          <a:bodyPr wrap="square" rtlCol="0">
            <a:spAutoFit/>
          </a:bodyPr>
          <a:lstStyle/>
          <a:p>
            <a:r>
              <a:rPr lang="en-US" sz="2800" dirty="0">
                <a:solidFill>
                  <a:srgbClr val="FFFFFF"/>
                </a:solidFill>
                <a:hlinkClick r:id="rId3"/>
              </a:rPr>
              <a:t>steve.brown@uws.ac.uk</a:t>
            </a:r>
            <a:r>
              <a:rPr lang="en-US" sz="2800" dirty="0">
                <a:solidFill>
                  <a:srgbClr val="FFFFFF"/>
                </a:solidFill>
              </a:rPr>
              <a:t>						@</a:t>
            </a:r>
            <a:r>
              <a:rPr lang="en-US" sz="2800" dirty="0" err="1">
                <a:solidFill>
                  <a:srgbClr val="FFFFFF"/>
                </a:solidFill>
              </a:rPr>
              <a:t>sbrowntweets</a:t>
            </a:r>
            <a:r>
              <a:rPr lang="en-US" sz="2800" dirty="0">
                <a:solidFill>
                  <a:srgbClr val="FFFFFF"/>
                </a:solidFill>
              </a:rPr>
              <a:t> stevebrown70.wordpress.com	</a:t>
            </a:r>
          </a:p>
        </p:txBody>
      </p:sp>
    </p:spTree>
    <p:extLst>
      <p:ext uri="{BB962C8B-B14F-4D97-AF65-F5344CB8AC3E}">
        <p14:creationId xmlns:p14="http://schemas.microsoft.com/office/powerpoint/2010/main" val="1454920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320110" cy="6995444"/>
          </a:xfrm>
          <a:prstGeom prst="rect">
            <a:avLst/>
          </a:prstGeom>
        </p:spPr>
      </p:pic>
      <p:sp>
        <p:nvSpPr>
          <p:cNvPr id="5" name="Title 4"/>
          <p:cNvSpPr>
            <a:spLocks noGrp="1"/>
          </p:cNvSpPr>
          <p:nvPr>
            <p:ph type="title"/>
          </p:nvPr>
        </p:nvSpPr>
        <p:spPr/>
        <p:txBody>
          <a:bodyPr/>
          <a:lstStyle/>
          <a:p>
            <a:r>
              <a:rPr lang="en-US" dirty="0">
                <a:solidFill>
                  <a:srgbClr val="FFFFFF"/>
                </a:solidFill>
              </a:rPr>
              <a:t>What is social justice really?</a:t>
            </a:r>
          </a:p>
        </p:txBody>
      </p:sp>
      <p:sp>
        <p:nvSpPr>
          <p:cNvPr id="6" name="Content Placeholder 5"/>
          <p:cNvSpPr>
            <a:spLocks noGrp="1"/>
          </p:cNvSpPr>
          <p:nvPr>
            <p:ph idx="1"/>
          </p:nvPr>
        </p:nvSpPr>
        <p:spPr/>
        <p:txBody>
          <a:bodyPr>
            <a:normAutofit/>
          </a:bodyPr>
          <a:lstStyle/>
          <a:p>
            <a:pPr marL="0" indent="0">
              <a:buNone/>
            </a:pPr>
            <a:r>
              <a:rPr lang="en-US" dirty="0">
                <a:solidFill>
                  <a:srgbClr val="FFFFFF"/>
                </a:solidFill>
              </a:rPr>
              <a:t>‘Notions of social justice generally embrace values such as the </a:t>
            </a:r>
            <a:r>
              <a:rPr lang="en-US" b="1" dirty="0">
                <a:solidFill>
                  <a:srgbClr val="FF0000"/>
                </a:solidFill>
              </a:rPr>
              <a:t>equal worth of all citizens</a:t>
            </a:r>
            <a:r>
              <a:rPr lang="en-US" dirty="0">
                <a:solidFill>
                  <a:srgbClr val="FFFFFF"/>
                </a:solidFill>
              </a:rPr>
              <a:t>, their </a:t>
            </a:r>
            <a:r>
              <a:rPr lang="en-US" b="1" dirty="0">
                <a:solidFill>
                  <a:srgbClr val="FF0000"/>
                </a:solidFill>
              </a:rPr>
              <a:t>equal right to meet their basic needs</a:t>
            </a:r>
            <a:r>
              <a:rPr lang="en-US" dirty="0">
                <a:solidFill>
                  <a:srgbClr val="FFFFFF"/>
                </a:solidFill>
              </a:rPr>
              <a:t>, the need to </a:t>
            </a:r>
            <a:r>
              <a:rPr lang="en-US" b="1" dirty="0">
                <a:solidFill>
                  <a:srgbClr val="FF0000"/>
                </a:solidFill>
              </a:rPr>
              <a:t>spread opportunity and life chances </a:t>
            </a:r>
            <a:r>
              <a:rPr lang="en-US" dirty="0">
                <a:solidFill>
                  <a:srgbClr val="FFFFFF"/>
                </a:solidFill>
              </a:rPr>
              <a:t>as widely as possible, and finally, the requirement that we reduce and, where possible,</a:t>
            </a:r>
            <a:r>
              <a:rPr lang="en-US" dirty="0">
                <a:solidFill>
                  <a:srgbClr val="FF0000"/>
                </a:solidFill>
              </a:rPr>
              <a:t> </a:t>
            </a:r>
            <a:r>
              <a:rPr lang="en-US" b="1" dirty="0">
                <a:solidFill>
                  <a:srgbClr val="FF0000"/>
                </a:solidFill>
              </a:rPr>
              <a:t>eliminate unjustified inequalities</a:t>
            </a:r>
            <a:r>
              <a:rPr lang="en-US" dirty="0">
                <a:solidFill>
                  <a:srgbClr val="FFFFFF"/>
                </a:solidFill>
              </a:rPr>
              <a:t>.’ </a:t>
            </a:r>
          </a:p>
          <a:p>
            <a:pPr marL="0" indent="0">
              <a:buNone/>
            </a:pPr>
            <a:r>
              <a:rPr lang="en-US" dirty="0">
                <a:solidFill>
                  <a:srgbClr val="FFFFFF"/>
                </a:solidFill>
              </a:rPr>
              <a:t>(Finn and Jacobsen 2017)</a:t>
            </a:r>
          </a:p>
        </p:txBody>
      </p:sp>
    </p:spTree>
    <p:extLst>
      <p:ext uri="{BB962C8B-B14F-4D97-AF65-F5344CB8AC3E}">
        <p14:creationId xmlns:p14="http://schemas.microsoft.com/office/powerpoint/2010/main" val="899746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global society is currently structured</a:t>
            </a:r>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282" r="-7714" b="-520"/>
          <a:stretch/>
        </p:blipFill>
        <p:spPr>
          <a:xfrm>
            <a:off x="3048859" y="1678852"/>
            <a:ext cx="2904689" cy="2357363"/>
          </a:xfr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90674" y="1678852"/>
            <a:ext cx="3362874" cy="2357363"/>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0674" y="1665574"/>
            <a:ext cx="3544794" cy="3498268"/>
          </a:xfrm>
          <a:prstGeom prst="rect">
            <a:avLst/>
          </a:prstGeom>
        </p:spPr>
      </p:pic>
      <p:pic>
        <p:nvPicPr>
          <p:cNvPr id="11" name="Picture 10"/>
          <p:cNvPicPr>
            <a:picLocks noChangeAspect="1"/>
          </p:cNvPicPr>
          <p:nvPr/>
        </p:nvPicPr>
        <p:blipFill>
          <a:blip r:embed="rId6"/>
          <a:stretch>
            <a:fillRect/>
          </a:stretch>
        </p:blipFill>
        <p:spPr>
          <a:xfrm>
            <a:off x="2590674" y="1440670"/>
            <a:ext cx="3544794" cy="4565145"/>
          </a:xfrm>
          <a:prstGeom prst="rect">
            <a:avLst/>
          </a:prstGeom>
        </p:spPr>
      </p:pic>
    </p:spTree>
    <p:extLst>
      <p:ext uri="{BB962C8B-B14F-4D97-AF65-F5344CB8AC3E}">
        <p14:creationId xmlns:p14="http://schemas.microsoft.com/office/powerpoint/2010/main" val="398642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current social structures</a:t>
            </a:r>
          </a:p>
        </p:txBody>
      </p:sp>
      <p:pic>
        <p:nvPicPr>
          <p:cNvPr id="12" name="Picture 11"/>
          <p:cNvPicPr>
            <a:picLocks noChangeAspect="1"/>
          </p:cNvPicPr>
          <p:nvPr/>
        </p:nvPicPr>
        <p:blipFill>
          <a:blip r:embed="rId3"/>
          <a:stretch>
            <a:fillRect/>
          </a:stretch>
        </p:blipFill>
        <p:spPr>
          <a:xfrm>
            <a:off x="5333559" y="3565155"/>
            <a:ext cx="3811400" cy="2319214"/>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948" y="2792684"/>
            <a:ext cx="3993196" cy="2248021"/>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14394" y="1399997"/>
            <a:ext cx="3782057" cy="2521371"/>
          </a:xfrm>
          <a:prstGeom prst="rect">
            <a:avLst/>
          </a:prstGeom>
        </p:spPr>
      </p:pic>
      <p:pic>
        <p:nvPicPr>
          <p:cNvPr id="8" name="Picture 7"/>
          <p:cNvPicPr>
            <a:picLocks noChangeAspect="1"/>
          </p:cNvPicPr>
          <p:nvPr/>
        </p:nvPicPr>
        <p:blipFill>
          <a:blip r:embed="rId6"/>
          <a:stretch>
            <a:fillRect/>
          </a:stretch>
        </p:blipFill>
        <p:spPr>
          <a:xfrm>
            <a:off x="457200" y="1399997"/>
            <a:ext cx="3189346" cy="2276450"/>
          </a:xfrm>
          <a:prstGeom prst="rect">
            <a:avLst/>
          </a:prstGeom>
        </p:spPr>
      </p:pic>
      <p:pic>
        <p:nvPicPr>
          <p:cNvPr id="10" name="Picture 9"/>
          <p:cNvPicPr>
            <a:picLocks noChangeAspect="1"/>
          </p:cNvPicPr>
          <p:nvPr/>
        </p:nvPicPr>
        <p:blipFill>
          <a:blip r:embed="rId7"/>
          <a:stretch>
            <a:fillRect/>
          </a:stretch>
        </p:blipFill>
        <p:spPr>
          <a:xfrm>
            <a:off x="0" y="4151309"/>
            <a:ext cx="4320942" cy="2672037"/>
          </a:xfrm>
          <a:prstGeom prst="rect">
            <a:avLst/>
          </a:prstGeom>
        </p:spPr>
      </p:pic>
      <p:pic>
        <p:nvPicPr>
          <p:cNvPr id="17" name="Picture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78866" y="4500394"/>
            <a:ext cx="3166093" cy="2220811"/>
          </a:xfrm>
          <a:prstGeom prst="rect">
            <a:avLst/>
          </a:prstGeom>
        </p:spPr>
      </p:pic>
      <p:pic>
        <p:nvPicPr>
          <p:cNvPr id="15" name="Pictur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51571" y="2294593"/>
            <a:ext cx="3938742" cy="2541124"/>
          </a:xfrm>
          <a:prstGeom prst="rect">
            <a:avLst/>
          </a:prstGeom>
        </p:spPr>
      </p:pic>
      <p:pic>
        <p:nvPicPr>
          <p:cNvPr id="9" name="Picture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55588" y="1711191"/>
            <a:ext cx="3945349" cy="2672038"/>
          </a:xfrm>
          <a:prstGeom prst="rect">
            <a:avLst/>
          </a:prstGeom>
        </p:spPr>
      </p:pic>
      <p:pic>
        <p:nvPicPr>
          <p:cNvPr id="14" name="Picture 13"/>
          <p:cNvPicPr>
            <a:picLocks noChangeAspect="1"/>
          </p:cNvPicPr>
          <p:nvPr/>
        </p:nvPicPr>
        <p:blipFill>
          <a:blip r:embed="rId11"/>
          <a:stretch>
            <a:fillRect/>
          </a:stretch>
        </p:blipFill>
        <p:spPr>
          <a:xfrm>
            <a:off x="3398182" y="4383229"/>
            <a:ext cx="3402755" cy="2334020"/>
          </a:xfrm>
          <a:prstGeom prst="rect">
            <a:avLst/>
          </a:prstGeom>
        </p:spPr>
      </p:pic>
      <p:pic>
        <p:nvPicPr>
          <p:cNvPr id="16" name="Picture 1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66657" y="2399807"/>
            <a:ext cx="3612599" cy="2553280"/>
          </a:xfrm>
          <a:prstGeom prst="rect">
            <a:avLst/>
          </a:prstGeom>
        </p:spPr>
      </p:pic>
    </p:spTree>
    <p:extLst>
      <p:ext uri="{BB962C8B-B14F-4D97-AF65-F5344CB8AC3E}">
        <p14:creationId xmlns:p14="http://schemas.microsoft.com/office/powerpoint/2010/main" val="355697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wipe(down)">
                                      <p:cBhvr>
                                        <p:cTn id="79" dur="580">
                                          <p:stCondLst>
                                            <p:cond delay="0"/>
                                          </p:stCondLst>
                                        </p:cTn>
                                        <p:tgtEl>
                                          <p:spTgt spid="17"/>
                                        </p:tgtEl>
                                      </p:cBhvr>
                                    </p:animEffect>
                                    <p:anim calcmode="lin" valueType="num">
                                      <p:cBhvr>
                                        <p:cTn id="8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85" dur="26">
                                          <p:stCondLst>
                                            <p:cond delay="650"/>
                                          </p:stCondLst>
                                        </p:cTn>
                                        <p:tgtEl>
                                          <p:spTgt spid="17"/>
                                        </p:tgtEl>
                                      </p:cBhvr>
                                      <p:to x="100000" y="60000"/>
                                    </p:animScale>
                                    <p:animScale>
                                      <p:cBhvr>
                                        <p:cTn id="86" dur="166" decel="50000">
                                          <p:stCondLst>
                                            <p:cond delay="676"/>
                                          </p:stCondLst>
                                        </p:cTn>
                                        <p:tgtEl>
                                          <p:spTgt spid="17"/>
                                        </p:tgtEl>
                                      </p:cBhvr>
                                      <p:to x="100000" y="100000"/>
                                    </p:animScale>
                                    <p:animScale>
                                      <p:cBhvr>
                                        <p:cTn id="87" dur="26">
                                          <p:stCondLst>
                                            <p:cond delay="1312"/>
                                          </p:stCondLst>
                                        </p:cTn>
                                        <p:tgtEl>
                                          <p:spTgt spid="17"/>
                                        </p:tgtEl>
                                      </p:cBhvr>
                                      <p:to x="100000" y="80000"/>
                                    </p:animScale>
                                    <p:animScale>
                                      <p:cBhvr>
                                        <p:cTn id="88" dur="166" decel="50000">
                                          <p:stCondLst>
                                            <p:cond delay="1338"/>
                                          </p:stCondLst>
                                        </p:cTn>
                                        <p:tgtEl>
                                          <p:spTgt spid="17"/>
                                        </p:tgtEl>
                                      </p:cBhvr>
                                      <p:to x="100000" y="100000"/>
                                    </p:animScale>
                                    <p:animScale>
                                      <p:cBhvr>
                                        <p:cTn id="89" dur="26">
                                          <p:stCondLst>
                                            <p:cond delay="1642"/>
                                          </p:stCondLst>
                                        </p:cTn>
                                        <p:tgtEl>
                                          <p:spTgt spid="17"/>
                                        </p:tgtEl>
                                      </p:cBhvr>
                                      <p:to x="100000" y="90000"/>
                                    </p:animScale>
                                    <p:animScale>
                                      <p:cBhvr>
                                        <p:cTn id="90" dur="166" decel="50000">
                                          <p:stCondLst>
                                            <p:cond delay="1668"/>
                                          </p:stCondLst>
                                        </p:cTn>
                                        <p:tgtEl>
                                          <p:spTgt spid="17"/>
                                        </p:tgtEl>
                                      </p:cBhvr>
                                      <p:to x="100000" y="100000"/>
                                    </p:animScale>
                                    <p:animScale>
                                      <p:cBhvr>
                                        <p:cTn id="91" dur="26">
                                          <p:stCondLst>
                                            <p:cond delay="1808"/>
                                          </p:stCondLst>
                                        </p:cTn>
                                        <p:tgtEl>
                                          <p:spTgt spid="17"/>
                                        </p:tgtEl>
                                      </p:cBhvr>
                                      <p:to x="100000" y="95000"/>
                                    </p:animScale>
                                    <p:animScale>
                                      <p:cBhvr>
                                        <p:cTn id="92" dur="166" decel="50000">
                                          <p:stCondLst>
                                            <p:cond delay="1834"/>
                                          </p:stCondLst>
                                        </p:cTn>
                                        <p:tgtEl>
                                          <p:spTgt spid="17"/>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wipe(down)">
                                      <p:cBhvr>
                                        <p:cTn id="97" dur="580">
                                          <p:stCondLst>
                                            <p:cond delay="0"/>
                                          </p:stCondLst>
                                        </p:cTn>
                                        <p:tgtEl>
                                          <p:spTgt spid="10"/>
                                        </p:tgtEl>
                                      </p:cBhvr>
                                    </p:animEffect>
                                    <p:anim calcmode="lin" valueType="num">
                                      <p:cBhvr>
                                        <p:cTn id="9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03" dur="26">
                                          <p:stCondLst>
                                            <p:cond delay="650"/>
                                          </p:stCondLst>
                                        </p:cTn>
                                        <p:tgtEl>
                                          <p:spTgt spid="10"/>
                                        </p:tgtEl>
                                      </p:cBhvr>
                                      <p:to x="100000" y="60000"/>
                                    </p:animScale>
                                    <p:animScale>
                                      <p:cBhvr>
                                        <p:cTn id="104" dur="166" decel="50000">
                                          <p:stCondLst>
                                            <p:cond delay="676"/>
                                          </p:stCondLst>
                                        </p:cTn>
                                        <p:tgtEl>
                                          <p:spTgt spid="10"/>
                                        </p:tgtEl>
                                      </p:cBhvr>
                                      <p:to x="100000" y="100000"/>
                                    </p:animScale>
                                    <p:animScale>
                                      <p:cBhvr>
                                        <p:cTn id="105" dur="26">
                                          <p:stCondLst>
                                            <p:cond delay="1312"/>
                                          </p:stCondLst>
                                        </p:cTn>
                                        <p:tgtEl>
                                          <p:spTgt spid="10"/>
                                        </p:tgtEl>
                                      </p:cBhvr>
                                      <p:to x="100000" y="80000"/>
                                    </p:animScale>
                                    <p:animScale>
                                      <p:cBhvr>
                                        <p:cTn id="106" dur="166" decel="50000">
                                          <p:stCondLst>
                                            <p:cond delay="1338"/>
                                          </p:stCondLst>
                                        </p:cTn>
                                        <p:tgtEl>
                                          <p:spTgt spid="10"/>
                                        </p:tgtEl>
                                      </p:cBhvr>
                                      <p:to x="100000" y="100000"/>
                                    </p:animScale>
                                    <p:animScale>
                                      <p:cBhvr>
                                        <p:cTn id="107" dur="26">
                                          <p:stCondLst>
                                            <p:cond delay="1642"/>
                                          </p:stCondLst>
                                        </p:cTn>
                                        <p:tgtEl>
                                          <p:spTgt spid="10"/>
                                        </p:tgtEl>
                                      </p:cBhvr>
                                      <p:to x="100000" y="90000"/>
                                    </p:animScale>
                                    <p:animScale>
                                      <p:cBhvr>
                                        <p:cTn id="108" dur="166" decel="50000">
                                          <p:stCondLst>
                                            <p:cond delay="1668"/>
                                          </p:stCondLst>
                                        </p:cTn>
                                        <p:tgtEl>
                                          <p:spTgt spid="10"/>
                                        </p:tgtEl>
                                      </p:cBhvr>
                                      <p:to x="100000" y="100000"/>
                                    </p:animScale>
                                    <p:animScale>
                                      <p:cBhvr>
                                        <p:cTn id="109" dur="26">
                                          <p:stCondLst>
                                            <p:cond delay="1808"/>
                                          </p:stCondLst>
                                        </p:cTn>
                                        <p:tgtEl>
                                          <p:spTgt spid="10"/>
                                        </p:tgtEl>
                                      </p:cBhvr>
                                      <p:to x="100000" y="95000"/>
                                    </p:animScale>
                                    <p:animScale>
                                      <p:cBhvr>
                                        <p:cTn id="110" dur="166" decel="50000">
                                          <p:stCondLst>
                                            <p:cond delay="1834"/>
                                          </p:stCondLst>
                                        </p:cTn>
                                        <p:tgtEl>
                                          <p:spTgt spid="10"/>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15"/>
                                        </p:tgtEl>
                                        <p:attrNameLst>
                                          <p:attrName>style.visibility</p:attrName>
                                        </p:attrNameLst>
                                      </p:cBhvr>
                                      <p:to>
                                        <p:strVal val="visible"/>
                                      </p:to>
                                    </p:set>
                                    <p:animEffect transition="in" filter="wipe(down)">
                                      <p:cBhvr>
                                        <p:cTn id="115" dur="580">
                                          <p:stCondLst>
                                            <p:cond delay="0"/>
                                          </p:stCondLst>
                                        </p:cTn>
                                        <p:tgtEl>
                                          <p:spTgt spid="15"/>
                                        </p:tgtEl>
                                      </p:cBhvr>
                                    </p:animEffect>
                                    <p:anim calcmode="lin" valueType="num">
                                      <p:cBhvr>
                                        <p:cTn id="11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21" dur="26">
                                          <p:stCondLst>
                                            <p:cond delay="650"/>
                                          </p:stCondLst>
                                        </p:cTn>
                                        <p:tgtEl>
                                          <p:spTgt spid="15"/>
                                        </p:tgtEl>
                                      </p:cBhvr>
                                      <p:to x="100000" y="60000"/>
                                    </p:animScale>
                                    <p:animScale>
                                      <p:cBhvr>
                                        <p:cTn id="122" dur="166" decel="50000">
                                          <p:stCondLst>
                                            <p:cond delay="676"/>
                                          </p:stCondLst>
                                        </p:cTn>
                                        <p:tgtEl>
                                          <p:spTgt spid="15"/>
                                        </p:tgtEl>
                                      </p:cBhvr>
                                      <p:to x="100000" y="100000"/>
                                    </p:animScale>
                                    <p:animScale>
                                      <p:cBhvr>
                                        <p:cTn id="123" dur="26">
                                          <p:stCondLst>
                                            <p:cond delay="1312"/>
                                          </p:stCondLst>
                                        </p:cTn>
                                        <p:tgtEl>
                                          <p:spTgt spid="15"/>
                                        </p:tgtEl>
                                      </p:cBhvr>
                                      <p:to x="100000" y="80000"/>
                                    </p:animScale>
                                    <p:animScale>
                                      <p:cBhvr>
                                        <p:cTn id="124" dur="166" decel="50000">
                                          <p:stCondLst>
                                            <p:cond delay="1338"/>
                                          </p:stCondLst>
                                        </p:cTn>
                                        <p:tgtEl>
                                          <p:spTgt spid="15"/>
                                        </p:tgtEl>
                                      </p:cBhvr>
                                      <p:to x="100000" y="100000"/>
                                    </p:animScale>
                                    <p:animScale>
                                      <p:cBhvr>
                                        <p:cTn id="125" dur="26">
                                          <p:stCondLst>
                                            <p:cond delay="1642"/>
                                          </p:stCondLst>
                                        </p:cTn>
                                        <p:tgtEl>
                                          <p:spTgt spid="15"/>
                                        </p:tgtEl>
                                      </p:cBhvr>
                                      <p:to x="100000" y="90000"/>
                                    </p:animScale>
                                    <p:animScale>
                                      <p:cBhvr>
                                        <p:cTn id="126" dur="166" decel="50000">
                                          <p:stCondLst>
                                            <p:cond delay="1668"/>
                                          </p:stCondLst>
                                        </p:cTn>
                                        <p:tgtEl>
                                          <p:spTgt spid="15"/>
                                        </p:tgtEl>
                                      </p:cBhvr>
                                      <p:to x="100000" y="100000"/>
                                    </p:animScale>
                                    <p:animScale>
                                      <p:cBhvr>
                                        <p:cTn id="127" dur="26">
                                          <p:stCondLst>
                                            <p:cond delay="1808"/>
                                          </p:stCondLst>
                                        </p:cTn>
                                        <p:tgtEl>
                                          <p:spTgt spid="15"/>
                                        </p:tgtEl>
                                      </p:cBhvr>
                                      <p:to x="100000" y="95000"/>
                                    </p:animScale>
                                    <p:animScale>
                                      <p:cBhvr>
                                        <p:cTn id="128" dur="166" decel="50000">
                                          <p:stCondLst>
                                            <p:cond delay="1834"/>
                                          </p:stCondLst>
                                        </p:cTn>
                                        <p:tgtEl>
                                          <p:spTgt spid="15"/>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9"/>
                                        </p:tgtEl>
                                        <p:attrNameLst>
                                          <p:attrName>style.visibility</p:attrName>
                                        </p:attrNameLst>
                                      </p:cBhvr>
                                      <p:to>
                                        <p:strVal val="visible"/>
                                      </p:to>
                                    </p:set>
                                    <p:animEffect transition="in" filter="wipe(down)">
                                      <p:cBhvr>
                                        <p:cTn id="133" dur="580">
                                          <p:stCondLst>
                                            <p:cond delay="0"/>
                                          </p:stCondLst>
                                        </p:cTn>
                                        <p:tgtEl>
                                          <p:spTgt spid="9"/>
                                        </p:tgtEl>
                                      </p:cBhvr>
                                    </p:animEffect>
                                    <p:anim calcmode="lin" valueType="num">
                                      <p:cBhvr>
                                        <p:cTn id="13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9" dur="26">
                                          <p:stCondLst>
                                            <p:cond delay="650"/>
                                          </p:stCondLst>
                                        </p:cTn>
                                        <p:tgtEl>
                                          <p:spTgt spid="9"/>
                                        </p:tgtEl>
                                      </p:cBhvr>
                                      <p:to x="100000" y="60000"/>
                                    </p:animScale>
                                    <p:animScale>
                                      <p:cBhvr>
                                        <p:cTn id="140" dur="166" decel="50000">
                                          <p:stCondLst>
                                            <p:cond delay="676"/>
                                          </p:stCondLst>
                                        </p:cTn>
                                        <p:tgtEl>
                                          <p:spTgt spid="9"/>
                                        </p:tgtEl>
                                      </p:cBhvr>
                                      <p:to x="100000" y="100000"/>
                                    </p:animScale>
                                    <p:animScale>
                                      <p:cBhvr>
                                        <p:cTn id="141" dur="26">
                                          <p:stCondLst>
                                            <p:cond delay="1312"/>
                                          </p:stCondLst>
                                        </p:cTn>
                                        <p:tgtEl>
                                          <p:spTgt spid="9"/>
                                        </p:tgtEl>
                                      </p:cBhvr>
                                      <p:to x="100000" y="80000"/>
                                    </p:animScale>
                                    <p:animScale>
                                      <p:cBhvr>
                                        <p:cTn id="142" dur="166" decel="50000">
                                          <p:stCondLst>
                                            <p:cond delay="1338"/>
                                          </p:stCondLst>
                                        </p:cTn>
                                        <p:tgtEl>
                                          <p:spTgt spid="9"/>
                                        </p:tgtEl>
                                      </p:cBhvr>
                                      <p:to x="100000" y="100000"/>
                                    </p:animScale>
                                    <p:animScale>
                                      <p:cBhvr>
                                        <p:cTn id="143" dur="26">
                                          <p:stCondLst>
                                            <p:cond delay="1642"/>
                                          </p:stCondLst>
                                        </p:cTn>
                                        <p:tgtEl>
                                          <p:spTgt spid="9"/>
                                        </p:tgtEl>
                                      </p:cBhvr>
                                      <p:to x="100000" y="90000"/>
                                    </p:animScale>
                                    <p:animScale>
                                      <p:cBhvr>
                                        <p:cTn id="144" dur="166" decel="50000">
                                          <p:stCondLst>
                                            <p:cond delay="1668"/>
                                          </p:stCondLst>
                                        </p:cTn>
                                        <p:tgtEl>
                                          <p:spTgt spid="9"/>
                                        </p:tgtEl>
                                      </p:cBhvr>
                                      <p:to x="100000" y="100000"/>
                                    </p:animScale>
                                    <p:animScale>
                                      <p:cBhvr>
                                        <p:cTn id="145" dur="26">
                                          <p:stCondLst>
                                            <p:cond delay="1808"/>
                                          </p:stCondLst>
                                        </p:cTn>
                                        <p:tgtEl>
                                          <p:spTgt spid="9"/>
                                        </p:tgtEl>
                                      </p:cBhvr>
                                      <p:to x="100000" y="95000"/>
                                    </p:animScale>
                                    <p:animScale>
                                      <p:cBhvr>
                                        <p:cTn id="146" dur="166" decel="50000">
                                          <p:stCondLst>
                                            <p:cond delay="1834"/>
                                          </p:stCondLst>
                                        </p:cTn>
                                        <p:tgtEl>
                                          <p:spTgt spid="9"/>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nodeType="clickEffect">
                                  <p:stCondLst>
                                    <p:cond delay="0"/>
                                  </p:stCondLst>
                                  <p:childTnLst>
                                    <p:set>
                                      <p:cBhvr>
                                        <p:cTn id="150" dur="1" fill="hold">
                                          <p:stCondLst>
                                            <p:cond delay="0"/>
                                          </p:stCondLst>
                                        </p:cTn>
                                        <p:tgtEl>
                                          <p:spTgt spid="14"/>
                                        </p:tgtEl>
                                        <p:attrNameLst>
                                          <p:attrName>style.visibility</p:attrName>
                                        </p:attrNameLst>
                                      </p:cBhvr>
                                      <p:to>
                                        <p:strVal val="visible"/>
                                      </p:to>
                                    </p:set>
                                    <p:animEffect transition="in" filter="wipe(down)">
                                      <p:cBhvr>
                                        <p:cTn id="151" dur="580">
                                          <p:stCondLst>
                                            <p:cond delay="0"/>
                                          </p:stCondLst>
                                        </p:cTn>
                                        <p:tgtEl>
                                          <p:spTgt spid="14"/>
                                        </p:tgtEl>
                                      </p:cBhvr>
                                    </p:animEffect>
                                    <p:anim calcmode="lin" valueType="num">
                                      <p:cBhvr>
                                        <p:cTn id="15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57" dur="26">
                                          <p:stCondLst>
                                            <p:cond delay="650"/>
                                          </p:stCondLst>
                                        </p:cTn>
                                        <p:tgtEl>
                                          <p:spTgt spid="14"/>
                                        </p:tgtEl>
                                      </p:cBhvr>
                                      <p:to x="100000" y="60000"/>
                                    </p:animScale>
                                    <p:animScale>
                                      <p:cBhvr>
                                        <p:cTn id="158" dur="166" decel="50000">
                                          <p:stCondLst>
                                            <p:cond delay="676"/>
                                          </p:stCondLst>
                                        </p:cTn>
                                        <p:tgtEl>
                                          <p:spTgt spid="14"/>
                                        </p:tgtEl>
                                      </p:cBhvr>
                                      <p:to x="100000" y="100000"/>
                                    </p:animScale>
                                    <p:animScale>
                                      <p:cBhvr>
                                        <p:cTn id="159" dur="26">
                                          <p:stCondLst>
                                            <p:cond delay="1312"/>
                                          </p:stCondLst>
                                        </p:cTn>
                                        <p:tgtEl>
                                          <p:spTgt spid="14"/>
                                        </p:tgtEl>
                                      </p:cBhvr>
                                      <p:to x="100000" y="80000"/>
                                    </p:animScale>
                                    <p:animScale>
                                      <p:cBhvr>
                                        <p:cTn id="160" dur="166" decel="50000">
                                          <p:stCondLst>
                                            <p:cond delay="1338"/>
                                          </p:stCondLst>
                                        </p:cTn>
                                        <p:tgtEl>
                                          <p:spTgt spid="14"/>
                                        </p:tgtEl>
                                      </p:cBhvr>
                                      <p:to x="100000" y="100000"/>
                                    </p:animScale>
                                    <p:animScale>
                                      <p:cBhvr>
                                        <p:cTn id="161" dur="26">
                                          <p:stCondLst>
                                            <p:cond delay="1642"/>
                                          </p:stCondLst>
                                        </p:cTn>
                                        <p:tgtEl>
                                          <p:spTgt spid="14"/>
                                        </p:tgtEl>
                                      </p:cBhvr>
                                      <p:to x="100000" y="90000"/>
                                    </p:animScale>
                                    <p:animScale>
                                      <p:cBhvr>
                                        <p:cTn id="162" dur="166" decel="50000">
                                          <p:stCondLst>
                                            <p:cond delay="1668"/>
                                          </p:stCondLst>
                                        </p:cTn>
                                        <p:tgtEl>
                                          <p:spTgt spid="14"/>
                                        </p:tgtEl>
                                      </p:cBhvr>
                                      <p:to x="100000" y="100000"/>
                                    </p:animScale>
                                    <p:animScale>
                                      <p:cBhvr>
                                        <p:cTn id="163" dur="26">
                                          <p:stCondLst>
                                            <p:cond delay="1808"/>
                                          </p:stCondLst>
                                        </p:cTn>
                                        <p:tgtEl>
                                          <p:spTgt spid="14"/>
                                        </p:tgtEl>
                                      </p:cBhvr>
                                      <p:to x="100000" y="95000"/>
                                    </p:animScale>
                                    <p:animScale>
                                      <p:cBhvr>
                                        <p:cTn id="164" dur="166" decel="50000">
                                          <p:stCondLst>
                                            <p:cond delay="1834"/>
                                          </p:stCondLst>
                                        </p:cTn>
                                        <p:tgtEl>
                                          <p:spTgt spid="14"/>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nodeType="clickEffect">
                                  <p:stCondLst>
                                    <p:cond delay="0"/>
                                  </p:stCondLst>
                                  <p:childTnLst>
                                    <p:set>
                                      <p:cBhvr>
                                        <p:cTn id="168" dur="1" fill="hold">
                                          <p:stCondLst>
                                            <p:cond delay="0"/>
                                          </p:stCondLst>
                                        </p:cTn>
                                        <p:tgtEl>
                                          <p:spTgt spid="16"/>
                                        </p:tgtEl>
                                        <p:attrNameLst>
                                          <p:attrName>style.visibility</p:attrName>
                                        </p:attrNameLst>
                                      </p:cBhvr>
                                      <p:to>
                                        <p:strVal val="visible"/>
                                      </p:to>
                                    </p:set>
                                    <p:animEffect transition="in" filter="wipe(down)">
                                      <p:cBhvr>
                                        <p:cTn id="169" dur="580">
                                          <p:stCondLst>
                                            <p:cond delay="0"/>
                                          </p:stCondLst>
                                        </p:cTn>
                                        <p:tgtEl>
                                          <p:spTgt spid="16"/>
                                        </p:tgtEl>
                                      </p:cBhvr>
                                    </p:animEffect>
                                    <p:anim calcmode="lin" valueType="num">
                                      <p:cBhvr>
                                        <p:cTn id="17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75" dur="26">
                                          <p:stCondLst>
                                            <p:cond delay="650"/>
                                          </p:stCondLst>
                                        </p:cTn>
                                        <p:tgtEl>
                                          <p:spTgt spid="16"/>
                                        </p:tgtEl>
                                      </p:cBhvr>
                                      <p:to x="100000" y="60000"/>
                                    </p:animScale>
                                    <p:animScale>
                                      <p:cBhvr>
                                        <p:cTn id="176" dur="166" decel="50000">
                                          <p:stCondLst>
                                            <p:cond delay="676"/>
                                          </p:stCondLst>
                                        </p:cTn>
                                        <p:tgtEl>
                                          <p:spTgt spid="16"/>
                                        </p:tgtEl>
                                      </p:cBhvr>
                                      <p:to x="100000" y="100000"/>
                                    </p:animScale>
                                    <p:animScale>
                                      <p:cBhvr>
                                        <p:cTn id="177" dur="26">
                                          <p:stCondLst>
                                            <p:cond delay="1312"/>
                                          </p:stCondLst>
                                        </p:cTn>
                                        <p:tgtEl>
                                          <p:spTgt spid="16"/>
                                        </p:tgtEl>
                                      </p:cBhvr>
                                      <p:to x="100000" y="80000"/>
                                    </p:animScale>
                                    <p:animScale>
                                      <p:cBhvr>
                                        <p:cTn id="178" dur="166" decel="50000">
                                          <p:stCondLst>
                                            <p:cond delay="1338"/>
                                          </p:stCondLst>
                                        </p:cTn>
                                        <p:tgtEl>
                                          <p:spTgt spid="16"/>
                                        </p:tgtEl>
                                      </p:cBhvr>
                                      <p:to x="100000" y="100000"/>
                                    </p:animScale>
                                    <p:animScale>
                                      <p:cBhvr>
                                        <p:cTn id="179" dur="26">
                                          <p:stCondLst>
                                            <p:cond delay="1642"/>
                                          </p:stCondLst>
                                        </p:cTn>
                                        <p:tgtEl>
                                          <p:spTgt spid="16"/>
                                        </p:tgtEl>
                                      </p:cBhvr>
                                      <p:to x="100000" y="90000"/>
                                    </p:animScale>
                                    <p:animScale>
                                      <p:cBhvr>
                                        <p:cTn id="180" dur="166" decel="50000">
                                          <p:stCondLst>
                                            <p:cond delay="1668"/>
                                          </p:stCondLst>
                                        </p:cTn>
                                        <p:tgtEl>
                                          <p:spTgt spid="16"/>
                                        </p:tgtEl>
                                      </p:cBhvr>
                                      <p:to x="100000" y="100000"/>
                                    </p:animScale>
                                    <p:animScale>
                                      <p:cBhvr>
                                        <p:cTn id="181" dur="26">
                                          <p:stCondLst>
                                            <p:cond delay="1808"/>
                                          </p:stCondLst>
                                        </p:cTn>
                                        <p:tgtEl>
                                          <p:spTgt spid="16"/>
                                        </p:tgtEl>
                                      </p:cBhvr>
                                      <p:to x="100000" y="95000"/>
                                    </p:animScale>
                                    <p:animScale>
                                      <p:cBhvr>
                                        <p:cTn id="182"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320110" cy="6995444"/>
          </a:xfrm>
          <a:prstGeom prst="rect">
            <a:avLst/>
          </a:prstGeom>
        </p:spPr>
      </p:pic>
      <p:sp>
        <p:nvSpPr>
          <p:cNvPr id="2" name="Title 1"/>
          <p:cNvSpPr>
            <a:spLocks noGrp="1"/>
          </p:cNvSpPr>
          <p:nvPr>
            <p:ph type="title"/>
          </p:nvPr>
        </p:nvSpPr>
        <p:spPr/>
        <p:txBody>
          <a:bodyPr>
            <a:normAutofit fontScale="90000"/>
          </a:bodyPr>
          <a:lstStyle/>
          <a:p>
            <a:r>
              <a:rPr lang="en-US" dirty="0">
                <a:solidFill>
                  <a:srgbClr val="FFFFFF"/>
                </a:solidFill>
              </a:rPr>
              <a:t>If you </a:t>
            </a:r>
            <a:r>
              <a:rPr lang="en-US" u="sng" dirty="0">
                <a:solidFill>
                  <a:srgbClr val="FFFFFF"/>
                </a:solidFill>
              </a:rPr>
              <a:t>don’t</a:t>
            </a:r>
            <a:r>
              <a:rPr lang="en-US" dirty="0">
                <a:solidFill>
                  <a:srgbClr val="FFFFFF"/>
                </a:solidFill>
              </a:rPr>
              <a:t> believe in social justice…</a:t>
            </a:r>
          </a:p>
        </p:txBody>
      </p:sp>
      <p:sp>
        <p:nvSpPr>
          <p:cNvPr id="4" name="Content Placeholder 3"/>
          <p:cNvSpPr>
            <a:spLocks noGrp="1"/>
          </p:cNvSpPr>
          <p:nvPr>
            <p:ph sz="half" idx="1"/>
          </p:nvPr>
        </p:nvSpPr>
        <p:spPr>
          <a:xfrm>
            <a:off x="154836" y="1600200"/>
            <a:ext cx="3856530" cy="4525963"/>
          </a:xfrm>
        </p:spPr>
        <p:txBody>
          <a:bodyPr/>
          <a:lstStyle/>
          <a:p>
            <a:pPr marL="0" indent="0">
              <a:buNone/>
            </a:pPr>
            <a:r>
              <a:rPr lang="en-US" dirty="0">
                <a:solidFill>
                  <a:srgbClr val="FFFFFF"/>
                </a:solidFill>
              </a:rPr>
              <a:t>…you must be OK with…</a:t>
            </a:r>
          </a:p>
          <a:p>
            <a:r>
              <a:rPr lang="en-US" dirty="0">
                <a:solidFill>
                  <a:srgbClr val="FFFFFF"/>
                </a:solidFill>
              </a:rPr>
              <a:t>injustice</a:t>
            </a:r>
          </a:p>
          <a:p>
            <a:r>
              <a:rPr lang="en-US" dirty="0">
                <a:solidFill>
                  <a:srgbClr val="FFFFFF"/>
                </a:solidFill>
              </a:rPr>
              <a:t>inequality</a:t>
            </a:r>
          </a:p>
          <a:p>
            <a:r>
              <a:rPr lang="en-US" dirty="0">
                <a:solidFill>
                  <a:srgbClr val="FFFFFF"/>
                </a:solidFill>
              </a:rPr>
              <a:t>oppression</a:t>
            </a:r>
          </a:p>
          <a:p>
            <a:r>
              <a:rPr lang="en-US" dirty="0">
                <a:solidFill>
                  <a:srgbClr val="FFFFFF"/>
                </a:solidFill>
              </a:rPr>
              <a:t>hegemony</a:t>
            </a:r>
          </a:p>
          <a:p>
            <a:pPr marL="0" indent="0">
              <a:buNone/>
            </a:pPr>
            <a:r>
              <a:rPr lang="en-US" dirty="0">
                <a:solidFill>
                  <a:srgbClr val="FFFFFF"/>
                </a:solidFill>
              </a:rPr>
              <a:t>…embedded within social structures.</a:t>
            </a:r>
          </a:p>
          <a:p>
            <a:endParaRPr lang="en-US" dirty="0"/>
          </a:p>
          <a:p>
            <a:pPr marL="0" indent="0">
              <a:buNone/>
            </a:pPr>
            <a:endParaRPr lang="en-US" dirty="0"/>
          </a:p>
        </p:txBody>
      </p:sp>
      <p:sp>
        <p:nvSpPr>
          <p:cNvPr id="7" name="TextBox 6"/>
          <p:cNvSpPr txBox="1"/>
          <p:nvPr/>
        </p:nvSpPr>
        <p:spPr>
          <a:xfrm>
            <a:off x="4184575" y="6126163"/>
            <a:ext cx="4038600" cy="646331"/>
          </a:xfrm>
          <a:prstGeom prst="rect">
            <a:avLst/>
          </a:prstGeom>
          <a:noFill/>
        </p:spPr>
        <p:txBody>
          <a:bodyPr wrap="square" rtlCol="0">
            <a:spAutoFit/>
          </a:bodyPr>
          <a:lstStyle/>
          <a:p>
            <a:r>
              <a:rPr lang="en-US" sz="1200" dirty="0"/>
              <a:t>Image Source: </a:t>
            </a:r>
            <a:r>
              <a:rPr lang="en-US" sz="1200" dirty="0">
                <a:hlinkClick r:id="rId4"/>
              </a:rPr>
              <a:t>http://everydayfeminism.com/wp-content/uploads/2015/05/Screen-Shot-2015-05-11-at-3.06.41-PM.png</a:t>
            </a:r>
            <a:r>
              <a:rPr lang="en-US" sz="1200" dirty="0"/>
              <a:t>  </a:t>
            </a:r>
          </a:p>
        </p:txBody>
      </p:sp>
      <p:pic>
        <p:nvPicPr>
          <p:cNvPr id="9" name="Content Placeholder 8"/>
          <p:cNvPicPr>
            <a:picLocks noGrp="1" noChangeAspect="1"/>
          </p:cNvPicPr>
          <p:nvPr>
            <p:ph sz="half" idx="2"/>
          </p:nvPr>
        </p:nvPicPr>
        <p:blipFill>
          <a:blip r:embed="rId5" cstate="screen">
            <a:extLst>
              <a:ext uri="{28A0092B-C50C-407E-A947-70E740481C1C}">
                <a14:useLocalDpi xmlns:a14="http://schemas.microsoft.com/office/drawing/2010/main"/>
              </a:ext>
            </a:extLst>
          </a:blip>
          <a:srcRect/>
          <a:stretch>
            <a:fillRect/>
          </a:stretch>
        </p:blipFill>
        <p:spPr>
          <a:xfrm>
            <a:off x="3789632" y="1600200"/>
            <a:ext cx="4635119" cy="4525963"/>
          </a:xfrm>
        </p:spPr>
      </p:pic>
    </p:spTree>
    <p:extLst>
      <p:ext uri="{BB962C8B-B14F-4D97-AF65-F5344CB8AC3E}">
        <p14:creationId xmlns:p14="http://schemas.microsoft.com/office/powerpoint/2010/main" val="197924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320110" cy="6995444"/>
          </a:xfrm>
          <a:prstGeom prst="rect">
            <a:avLst/>
          </a:prstGeom>
        </p:spPr>
      </p:pic>
      <p:sp>
        <p:nvSpPr>
          <p:cNvPr id="2" name="Title 1"/>
          <p:cNvSpPr>
            <a:spLocks noGrp="1"/>
          </p:cNvSpPr>
          <p:nvPr>
            <p:ph type="title"/>
          </p:nvPr>
        </p:nvSpPr>
        <p:spPr/>
        <p:txBody>
          <a:bodyPr/>
          <a:lstStyle/>
          <a:p>
            <a:r>
              <a:rPr lang="en-US" b="1" dirty="0">
                <a:solidFill>
                  <a:srgbClr val="FFFFFF"/>
                </a:solidFill>
              </a:rPr>
              <a:t>What is the purpose of education?</a:t>
            </a:r>
          </a:p>
        </p:txBody>
      </p:sp>
      <p:sp>
        <p:nvSpPr>
          <p:cNvPr id="3" name="Content Placeholder 2"/>
          <p:cNvSpPr>
            <a:spLocks noGrp="1"/>
          </p:cNvSpPr>
          <p:nvPr>
            <p:ph sz="half" idx="1"/>
          </p:nvPr>
        </p:nvSpPr>
        <p:spPr>
          <a:xfrm>
            <a:off x="58328" y="4015471"/>
            <a:ext cx="3352997" cy="1054693"/>
          </a:xfrm>
        </p:spPr>
        <p:txBody>
          <a:bodyPr>
            <a:normAutofit/>
          </a:bodyPr>
          <a:lstStyle/>
          <a:p>
            <a:pPr marL="0" indent="0">
              <a:buNone/>
            </a:pPr>
            <a:r>
              <a:rPr lang="en-US" sz="3600" dirty="0">
                <a:solidFill>
                  <a:srgbClr val="FFFFFF"/>
                </a:solidFill>
              </a:rPr>
              <a:t>To indoctrinate?</a:t>
            </a:r>
          </a:p>
          <a:p>
            <a:pPr marL="0" indent="0">
              <a:buNone/>
            </a:pPr>
            <a:endParaRPr lang="en-US" dirty="0"/>
          </a:p>
        </p:txBody>
      </p:sp>
      <p:sp>
        <p:nvSpPr>
          <p:cNvPr id="4" name="Content Placeholder 3"/>
          <p:cNvSpPr>
            <a:spLocks noGrp="1"/>
          </p:cNvSpPr>
          <p:nvPr>
            <p:ph sz="half" idx="2"/>
          </p:nvPr>
        </p:nvSpPr>
        <p:spPr>
          <a:xfrm>
            <a:off x="3177227" y="2999982"/>
            <a:ext cx="3313407" cy="1015489"/>
          </a:xfrm>
        </p:spPr>
        <p:txBody>
          <a:bodyPr>
            <a:normAutofit/>
          </a:bodyPr>
          <a:lstStyle/>
          <a:p>
            <a:pPr marL="0" indent="0">
              <a:buNone/>
            </a:pPr>
            <a:r>
              <a:rPr lang="en-US" sz="3600" dirty="0">
                <a:solidFill>
                  <a:srgbClr val="FFFFFF"/>
                </a:solidFill>
              </a:rPr>
              <a:t>To empower?</a:t>
            </a:r>
          </a:p>
          <a:p>
            <a:pPr marL="0" indent="0">
              <a:buNone/>
            </a:pPr>
            <a:endParaRPr lang="en-US" dirty="0"/>
          </a:p>
          <a:p>
            <a:pPr marL="0" indent="0">
              <a:buNone/>
            </a:pPr>
            <a:endParaRPr lang="en-US" dirty="0"/>
          </a:p>
        </p:txBody>
      </p:sp>
      <p:sp>
        <p:nvSpPr>
          <p:cNvPr id="5" name="TextBox 4"/>
          <p:cNvSpPr txBox="1"/>
          <p:nvPr/>
        </p:nvSpPr>
        <p:spPr>
          <a:xfrm>
            <a:off x="5966536" y="1361643"/>
            <a:ext cx="3995830" cy="1508105"/>
          </a:xfrm>
          <a:prstGeom prst="rect">
            <a:avLst/>
          </a:prstGeom>
          <a:noFill/>
        </p:spPr>
        <p:txBody>
          <a:bodyPr wrap="square" rtlCol="0">
            <a:spAutoFit/>
          </a:bodyPr>
          <a:lstStyle/>
          <a:p>
            <a:r>
              <a:rPr lang="en-US" sz="3600" dirty="0">
                <a:solidFill>
                  <a:srgbClr val="FFFFFF"/>
                </a:solidFill>
              </a:rPr>
              <a:t>To emancipate?</a:t>
            </a:r>
          </a:p>
          <a:p>
            <a:endParaRPr lang="en-US" sz="2800" dirty="0"/>
          </a:p>
          <a:p>
            <a:endParaRPr lang="en-US" sz="2800" dirty="0"/>
          </a:p>
        </p:txBody>
      </p:sp>
      <p:sp>
        <p:nvSpPr>
          <p:cNvPr id="7" name="Oval 6"/>
          <p:cNvSpPr/>
          <p:nvPr/>
        </p:nvSpPr>
        <p:spPr>
          <a:xfrm>
            <a:off x="240360" y="4762206"/>
            <a:ext cx="1930208" cy="1912511"/>
          </a:xfrm>
          <a:prstGeom prst="ellipse">
            <a:avLst/>
          </a:prstGeom>
          <a:blipFill>
            <a:blip r:embed="rId4"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Oval 7"/>
          <p:cNvSpPr/>
          <p:nvPr/>
        </p:nvSpPr>
        <p:spPr>
          <a:xfrm>
            <a:off x="3593357" y="3654187"/>
            <a:ext cx="2046556" cy="1836682"/>
          </a:xfrm>
          <a:prstGeom prst="ellipse">
            <a:avLst/>
          </a:prstGeom>
          <a:blipFill>
            <a:blip r:embed="rId5">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0" name="Picture 9"/>
          <p:cNvPicPr>
            <a:picLocks noChangeAspect="1"/>
          </p:cNvPicPr>
          <p:nvPr/>
        </p:nvPicPr>
        <p:blipFill>
          <a:blip r:embed="rId6"/>
          <a:stretch>
            <a:fillRect/>
          </a:stretch>
        </p:blipFill>
        <p:spPr>
          <a:xfrm>
            <a:off x="6703457" y="2115696"/>
            <a:ext cx="1983343" cy="1957015"/>
          </a:xfrm>
          <a:prstGeom prst="rect">
            <a:avLst/>
          </a:prstGeom>
        </p:spPr>
      </p:pic>
    </p:spTree>
    <p:extLst>
      <p:ext uri="{BB962C8B-B14F-4D97-AF65-F5344CB8AC3E}">
        <p14:creationId xmlns:p14="http://schemas.microsoft.com/office/powerpoint/2010/main" val="108593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320110" cy="6995444"/>
          </a:xfrm>
          <a:prstGeom prst="rect">
            <a:avLst/>
          </a:prstGeom>
        </p:spPr>
      </p:pic>
      <p:sp>
        <p:nvSpPr>
          <p:cNvPr id="2" name="Title 1"/>
          <p:cNvSpPr>
            <a:spLocks noGrp="1"/>
          </p:cNvSpPr>
          <p:nvPr>
            <p:ph type="title"/>
          </p:nvPr>
        </p:nvSpPr>
        <p:spPr/>
        <p:txBody>
          <a:bodyPr>
            <a:normAutofit/>
          </a:bodyPr>
          <a:lstStyle/>
          <a:p>
            <a:r>
              <a:rPr lang="en-US" dirty="0">
                <a:solidFill>
                  <a:schemeClr val="bg1"/>
                </a:solidFill>
              </a:rPr>
              <a:t>Education for Social Justice</a:t>
            </a:r>
          </a:p>
        </p:txBody>
      </p:sp>
      <p:sp>
        <p:nvSpPr>
          <p:cNvPr id="9" name="Content Placeholder 8"/>
          <p:cNvSpPr>
            <a:spLocks noGrp="1"/>
          </p:cNvSpPr>
          <p:nvPr>
            <p:ph idx="1"/>
          </p:nvPr>
        </p:nvSpPr>
        <p:spPr/>
        <p:txBody>
          <a:bodyPr/>
          <a:lstStyle/>
          <a:p>
            <a:pPr marL="0" indent="0">
              <a:spcBef>
                <a:spcPts val="800"/>
              </a:spcBef>
              <a:buNone/>
            </a:pPr>
            <a:endParaRPr lang="en-GB" dirty="0"/>
          </a:p>
          <a:p>
            <a:pPr marL="0" indent="0">
              <a:spcBef>
                <a:spcPts val="800"/>
              </a:spcBef>
              <a:buNone/>
            </a:pPr>
            <a:endParaRPr lang="en-GB" dirty="0"/>
          </a:p>
          <a:p>
            <a:pPr marL="0" indent="0">
              <a:spcBef>
                <a:spcPts val="800"/>
              </a:spcBef>
              <a:buNone/>
            </a:pPr>
            <a:r>
              <a:rPr lang="en-GB" dirty="0">
                <a:solidFill>
                  <a:srgbClr val="FFFFFF"/>
                </a:solidFill>
              </a:rPr>
              <a:t>‘…the creation of an informed, critical citizenry capable of participating and governing in a democratic society.’ </a:t>
            </a:r>
          </a:p>
          <a:p>
            <a:pPr marL="0" indent="0">
              <a:spcBef>
                <a:spcPts val="800"/>
              </a:spcBef>
              <a:buNone/>
            </a:pPr>
            <a:r>
              <a:rPr lang="en-GB" dirty="0">
                <a:solidFill>
                  <a:srgbClr val="FFFFFF"/>
                </a:solidFill>
              </a:rPr>
              <a:t>(Giroux 2011: 7)</a:t>
            </a:r>
          </a:p>
          <a:p>
            <a:pPr marL="0" indent="0">
              <a:spcBef>
                <a:spcPts val="800"/>
              </a:spcBef>
              <a:buNone/>
            </a:pPr>
            <a:endParaRPr lang="en-GB" dirty="0"/>
          </a:p>
          <a:p>
            <a:pPr marL="0" indent="0">
              <a:spcBef>
                <a:spcPts val="800"/>
              </a:spcBef>
              <a:buNone/>
            </a:pPr>
            <a:r>
              <a:rPr lang="en-GB" dirty="0"/>
              <a:t> </a:t>
            </a:r>
          </a:p>
          <a:p>
            <a:pPr marL="0" indent="0">
              <a:spcBef>
                <a:spcPts val="800"/>
              </a:spcBef>
              <a:buNone/>
            </a:pPr>
            <a:endParaRPr lang="en-GB" dirty="0"/>
          </a:p>
          <a:p>
            <a:pPr marL="0" indent="0">
              <a:spcBef>
                <a:spcPts val="800"/>
              </a:spcBef>
              <a:buNone/>
            </a:pPr>
            <a:endParaRPr lang="en-GB" dirty="0"/>
          </a:p>
          <a:p>
            <a:pPr marL="0" indent="0">
              <a:buNone/>
            </a:pPr>
            <a:endParaRPr lang="en-US" dirty="0"/>
          </a:p>
        </p:txBody>
      </p:sp>
      <p:sp>
        <p:nvSpPr>
          <p:cNvPr id="5" name="TextBox 4"/>
          <p:cNvSpPr txBox="1"/>
          <p:nvPr/>
        </p:nvSpPr>
        <p:spPr>
          <a:xfrm>
            <a:off x="5892063" y="1947409"/>
            <a:ext cx="3995830" cy="954107"/>
          </a:xfrm>
          <a:prstGeom prst="rect">
            <a:avLst/>
          </a:prstGeom>
          <a:noFill/>
        </p:spPr>
        <p:txBody>
          <a:bodyPr wrap="square" rtlCol="0">
            <a:spAutoFit/>
          </a:bodyPr>
          <a:lstStyle/>
          <a:p>
            <a:endParaRPr lang="en-US" sz="2800" dirty="0"/>
          </a:p>
          <a:p>
            <a:endParaRPr lang="en-US" sz="2800" dirty="0"/>
          </a:p>
        </p:txBody>
      </p:sp>
    </p:spTree>
    <p:extLst>
      <p:ext uri="{BB962C8B-B14F-4D97-AF65-F5344CB8AC3E}">
        <p14:creationId xmlns:p14="http://schemas.microsoft.com/office/powerpoint/2010/main" val="3313006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
        <p:nvSpPr>
          <p:cNvPr id="2" name="Title 1"/>
          <p:cNvSpPr>
            <a:spLocks noGrp="1"/>
          </p:cNvSpPr>
          <p:nvPr>
            <p:ph type="title"/>
          </p:nvPr>
        </p:nvSpPr>
        <p:spPr/>
        <p:txBody>
          <a:bodyPr/>
          <a:lstStyle/>
          <a:p>
            <a:r>
              <a:rPr lang="en-US" dirty="0"/>
              <a:t>Education for the Status Quo</a:t>
            </a:r>
          </a:p>
        </p:txBody>
      </p:sp>
      <p:sp>
        <p:nvSpPr>
          <p:cNvPr id="5" name="TextBox 4"/>
          <p:cNvSpPr txBox="1"/>
          <p:nvPr/>
        </p:nvSpPr>
        <p:spPr>
          <a:xfrm>
            <a:off x="1485429" y="6309263"/>
            <a:ext cx="6519734" cy="276999"/>
          </a:xfrm>
          <a:prstGeom prst="rect">
            <a:avLst/>
          </a:prstGeom>
          <a:noFill/>
        </p:spPr>
        <p:txBody>
          <a:bodyPr wrap="none" rtlCol="0">
            <a:spAutoFit/>
          </a:bodyPr>
          <a:lstStyle/>
          <a:p>
            <a:r>
              <a:rPr lang="en-US" sz="1200" dirty="0"/>
              <a:t>Image Source: </a:t>
            </a:r>
            <a:r>
              <a:rPr lang="en-US" sz="1200" dirty="0">
                <a:hlinkClick r:id="rId3"/>
              </a:rPr>
              <a:t>https://www.mygoldmusic.co.uk/hall-of-fame/hall-of-fame-status-quo/status-quo-12/</a:t>
            </a:r>
            <a:r>
              <a:rPr lang="en-US" sz="1200" dirty="0"/>
              <a:t> </a:t>
            </a:r>
          </a:p>
        </p:txBody>
      </p:sp>
    </p:spTree>
    <p:extLst>
      <p:ext uri="{BB962C8B-B14F-4D97-AF65-F5344CB8AC3E}">
        <p14:creationId xmlns:p14="http://schemas.microsoft.com/office/powerpoint/2010/main" val="3827778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 for the Status Quo</a:t>
            </a:r>
          </a:p>
        </p:txBody>
      </p:sp>
      <p:sp>
        <p:nvSpPr>
          <p:cNvPr id="3" name="Content Placeholder 2"/>
          <p:cNvSpPr>
            <a:spLocks noGrp="1"/>
          </p:cNvSpPr>
          <p:nvPr>
            <p:ph idx="1"/>
          </p:nvPr>
        </p:nvSpPr>
        <p:spPr>
          <a:xfrm>
            <a:off x="457200" y="1417638"/>
            <a:ext cx="8229600" cy="4708525"/>
          </a:xfrm>
        </p:spPr>
        <p:txBody>
          <a:bodyPr>
            <a:normAutofit lnSpcReduction="10000"/>
          </a:bodyPr>
          <a:lstStyle/>
          <a:p>
            <a:r>
              <a:rPr lang="en-US" dirty="0"/>
              <a:t>Vulnerable people excluded from education (disempowerment)</a:t>
            </a:r>
          </a:p>
          <a:p>
            <a:r>
              <a:rPr lang="en-US" dirty="0"/>
              <a:t>2-tier education systems (inequality)</a:t>
            </a:r>
          </a:p>
          <a:p>
            <a:r>
              <a:rPr lang="en-US" dirty="0"/>
              <a:t>Focus on meeting corporate employer needs rather than societal needs (hegemony)</a:t>
            </a:r>
          </a:p>
          <a:p>
            <a:r>
              <a:rPr lang="en-US" dirty="0"/>
              <a:t>Promotion of dominant sociocultural and economic values (indoctrination)</a:t>
            </a:r>
          </a:p>
          <a:p>
            <a:r>
              <a:rPr lang="en-US" dirty="0"/>
              <a:t>Education </a:t>
            </a:r>
            <a:r>
              <a:rPr lang="en-US" dirty="0" err="1"/>
              <a:t>conceptualised</a:t>
            </a:r>
            <a:r>
              <a:rPr lang="en-US" dirty="0"/>
              <a:t> as an economic investment (human capital theory)</a:t>
            </a:r>
          </a:p>
          <a:p>
            <a:endParaRPr lang="en-US" dirty="0"/>
          </a:p>
          <a:p>
            <a:endParaRPr lang="en-US" dirty="0"/>
          </a:p>
        </p:txBody>
      </p:sp>
    </p:spTree>
    <p:extLst>
      <p:ext uri="{BB962C8B-B14F-4D97-AF65-F5344CB8AC3E}">
        <p14:creationId xmlns:p14="http://schemas.microsoft.com/office/powerpoint/2010/main" val="313230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ELT isn’t like this…is it?</a:t>
            </a:r>
          </a:p>
        </p:txBody>
      </p:sp>
      <p:sp>
        <p:nvSpPr>
          <p:cNvPr id="3" name="Content Placeholder 2"/>
          <p:cNvSpPr>
            <a:spLocks noGrp="1"/>
          </p:cNvSpPr>
          <p:nvPr>
            <p:ph idx="1"/>
          </p:nvPr>
        </p:nvSpPr>
        <p:spPr>
          <a:xfrm>
            <a:off x="457200" y="1417638"/>
            <a:ext cx="8229600" cy="4708525"/>
          </a:xfrm>
        </p:spPr>
        <p:txBody>
          <a:bodyPr>
            <a:normAutofit lnSpcReduction="10000"/>
          </a:bodyPr>
          <a:lstStyle/>
          <a:p>
            <a:r>
              <a:rPr lang="en-US" dirty="0"/>
              <a:t>Vulnerable people excluded from education (disempowerment)</a:t>
            </a:r>
          </a:p>
          <a:p>
            <a:r>
              <a:rPr lang="en-US" dirty="0"/>
              <a:t>2-tier education systems (inequality)</a:t>
            </a:r>
          </a:p>
          <a:p>
            <a:r>
              <a:rPr lang="en-US" dirty="0"/>
              <a:t>Focus on meeting corporate employer needs rather than societal needs (hegemony)</a:t>
            </a:r>
          </a:p>
          <a:p>
            <a:r>
              <a:rPr lang="en-US" dirty="0"/>
              <a:t>Promotion of dominant sociocultural and economic values (indoctrination)</a:t>
            </a:r>
          </a:p>
          <a:p>
            <a:r>
              <a:rPr lang="en-US" dirty="0"/>
              <a:t>Education </a:t>
            </a:r>
            <a:r>
              <a:rPr lang="en-US" dirty="0" err="1"/>
              <a:t>conceptualised</a:t>
            </a:r>
            <a:r>
              <a:rPr lang="en-US" dirty="0"/>
              <a:t> as an economic investment (human capital theory)</a:t>
            </a:r>
          </a:p>
          <a:p>
            <a:endParaRPr lang="en-US" dirty="0"/>
          </a:p>
          <a:p>
            <a:endParaRPr lang="en-US" dirty="0"/>
          </a:p>
        </p:txBody>
      </p:sp>
    </p:spTree>
    <p:extLst>
      <p:ext uri="{BB962C8B-B14F-4D97-AF65-F5344CB8AC3E}">
        <p14:creationId xmlns:p14="http://schemas.microsoft.com/office/powerpoint/2010/main" val="685527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ELT isn’t like this…is it?</a:t>
            </a:r>
          </a:p>
        </p:txBody>
      </p:sp>
      <p:sp>
        <p:nvSpPr>
          <p:cNvPr id="3" name="Content Placeholder 2"/>
          <p:cNvSpPr>
            <a:spLocks noGrp="1"/>
          </p:cNvSpPr>
          <p:nvPr>
            <p:ph idx="1"/>
          </p:nvPr>
        </p:nvSpPr>
        <p:spPr>
          <a:xfrm>
            <a:off x="457200" y="1417638"/>
            <a:ext cx="8229600" cy="4708525"/>
          </a:xfrm>
        </p:spPr>
        <p:txBody>
          <a:bodyPr>
            <a:normAutofit lnSpcReduction="10000"/>
          </a:bodyPr>
          <a:lstStyle/>
          <a:p>
            <a:r>
              <a:rPr lang="en-US" dirty="0">
                <a:solidFill>
                  <a:srgbClr val="FF0000"/>
                </a:solidFill>
              </a:rPr>
              <a:t>Minorities under-represented in ELT materials </a:t>
            </a:r>
            <a:r>
              <a:rPr lang="en-US" dirty="0"/>
              <a:t>(disempowerment)</a:t>
            </a:r>
          </a:p>
          <a:p>
            <a:r>
              <a:rPr lang="en-US" dirty="0"/>
              <a:t>2-tier education systems (inequality)</a:t>
            </a:r>
          </a:p>
          <a:p>
            <a:r>
              <a:rPr lang="en-US" dirty="0"/>
              <a:t>Focus on meeting corporate employer needs rather than societal needs (hegemony)</a:t>
            </a:r>
          </a:p>
          <a:p>
            <a:r>
              <a:rPr lang="en-US" dirty="0"/>
              <a:t>Promotion of dominant sociocultural and economic values (indoctrination)</a:t>
            </a:r>
          </a:p>
          <a:p>
            <a:r>
              <a:rPr lang="en-US" dirty="0"/>
              <a:t>Education </a:t>
            </a:r>
            <a:r>
              <a:rPr lang="en-US" dirty="0" err="1"/>
              <a:t>conceptualised</a:t>
            </a:r>
            <a:r>
              <a:rPr lang="en-US" dirty="0"/>
              <a:t> as an economic investment (human capital theory)</a:t>
            </a:r>
          </a:p>
          <a:p>
            <a:endParaRPr lang="en-US" dirty="0"/>
          </a:p>
          <a:p>
            <a:endParaRPr lang="en-US" dirty="0"/>
          </a:p>
        </p:txBody>
      </p:sp>
    </p:spTree>
    <p:extLst>
      <p:ext uri="{BB962C8B-B14F-4D97-AF65-F5344CB8AC3E}">
        <p14:creationId xmlns:p14="http://schemas.microsoft.com/office/powerpoint/2010/main" val="2245036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320110" cy="6995444"/>
          </a:xfrm>
          <a:prstGeom prst="rect">
            <a:avLst/>
          </a:prstGeom>
        </p:spPr>
      </p:pic>
      <p:sp>
        <p:nvSpPr>
          <p:cNvPr id="2" name="Title 1"/>
          <p:cNvSpPr>
            <a:spLocks noGrp="1"/>
          </p:cNvSpPr>
          <p:nvPr>
            <p:ph type="title"/>
          </p:nvPr>
        </p:nvSpPr>
        <p:spPr/>
        <p:txBody>
          <a:bodyPr>
            <a:normAutofit/>
          </a:bodyPr>
          <a:lstStyle/>
          <a:p>
            <a:endParaRPr lang="en-US" dirty="0"/>
          </a:p>
        </p:txBody>
      </p:sp>
      <p:sp>
        <p:nvSpPr>
          <p:cNvPr id="3" name="Subtitle 2"/>
          <p:cNvSpPr>
            <a:spLocks noGrp="1"/>
          </p:cNvSpPr>
          <p:nvPr>
            <p:ph idx="1"/>
          </p:nvPr>
        </p:nvSpPr>
        <p:spPr>
          <a:xfrm>
            <a:off x="457200" y="1600200"/>
            <a:ext cx="8229600" cy="5091515"/>
          </a:xfrm>
        </p:spPr>
        <p:txBody>
          <a:bodyPr>
            <a:normAutofit/>
          </a:bodyPr>
          <a:lstStyle/>
          <a:p>
            <a:r>
              <a:rPr lang="en-US" sz="3600" dirty="0">
                <a:solidFill>
                  <a:srgbClr val="FFFFFF"/>
                </a:solidFill>
              </a:rPr>
              <a:t>Definition and connotations</a:t>
            </a:r>
          </a:p>
          <a:p>
            <a:r>
              <a:rPr lang="en-US" sz="3600" dirty="0">
                <a:solidFill>
                  <a:srgbClr val="FFFFFF"/>
                </a:solidFill>
              </a:rPr>
              <a:t>The importance of social justice</a:t>
            </a:r>
          </a:p>
          <a:p>
            <a:r>
              <a:rPr lang="en-US" sz="3600" dirty="0">
                <a:solidFill>
                  <a:srgbClr val="FFFFFF"/>
                </a:solidFill>
              </a:rPr>
              <a:t>Social justice in education</a:t>
            </a:r>
          </a:p>
          <a:p>
            <a:r>
              <a:rPr lang="en-US" sz="3600" dirty="0">
                <a:solidFill>
                  <a:srgbClr val="FFFFFF"/>
                </a:solidFill>
              </a:rPr>
              <a:t>The ELT context</a:t>
            </a:r>
          </a:p>
          <a:p>
            <a:r>
              <a:rPr lang="en-US" sz="3600" dirty="0">
                <a:solidFill>
                  <a:srgbClr val="FFFFFF"/>
                </a:solidFill>
              </a:rPr>
              <a:t>Conclusions</a:t>
            </a:r>
          </a:p>
        </p:txBody>
      </p:sp>
    </p:spTree>
    <p:extLst>
      <p:ext uri="{BB962C8B-B14F-4D97-AF65-F5344CB8AC3E}">
        <p14:creationId xmlns:p14="http://schemas.microsoft.com/office/powerpoint/2010/main" val="1070291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ELT isn’t like this…is it?</a:t>
            </a:r>
          </a:p>
        </p:txBody>
      </p:sp>
      <p:sp>
        <p:nvSpPr>
          <p:cNvPr id="3" name="Content Placeholder 2"/>
          <p:cNvSpPr>
            <a:spLocks noGrp="1"/>
          </p:cNvSpPr>
          <p:nvPr>
            <p:ph idx="1"/>
          </p:nvPr>
        </p:nvSpPr>
        <p:spPr>
          <a:xfrm>
            <a:off x="457200" y="1417638"/>
            <a:ext cx="8229600" cy="4708525"/>
          </a:xfrm>
        </p:spPr>
        <p:txBody>
          <a:bodyPr>
            <a:normAutofit lnSpcReduction="10000"/>
          </a:bodyPr>
          <a:lstStyle/>
          <a:p>
            <a:r>
              <a:rPr lang="en-US" dirty="0">
                <a:solidFill>
                  <a:srgbClr val="FF0000"/>
                </a:solidFill>
              </a:rPr>
              <a:t>Minorities under-represented in ELT materials </a:t>
            </a:r>
            <a:r>
              <a:rPr lang="en-US" dirty="0"/>
              <a:t>(disempowerment)</a:t>
            </a:r>
          </a:p>
          <a:p>
            <a:r>
              <a:rPr lang="en-US" dirty="0">
                <a:solidFill>
                  <a:srgbClr val="FF0000"/>
                </a:solidFill>
              </a:rPr>
              <a:t>Huge elitist private sector </a:t>
            </a:r>
            <a:r>
              <a:rPr lang="en-US" dirty="0"/>
              <a:t>(inequality)</a:t>
            </a:r>
          </a:p>
          <a:p>
            <a:r>
              <a:rPr lang="en-US" dirty="0"/>
              <a:t>Focus on meeting corporate employer needs rather than societal needs (hegemony)</a:t>
            </a:r>
          </a:p>
          <a:p>
            <a:r>
              <a:rPr lang="en-US" dirty="0"/>
              <a:t>Promotion of dominant sociocultural and economic values (indoctrination)</a:t>
            </a:r>
          </a:p>
          <a:p>
            <a:r>
              <a:rPr lang="en-US" dirty="0"/>
              <a:t>Education </a:t>
            </a:r>
            <a:r>
              <a:rPr lang="en-US" dirty="0" err="1"/>
              <a:t>conceptualised</a:t>
            </a:r>
            <a:r>
              <a:rPr lang="en-US" dirty="0"/>
              <a:t> as an economic (human capital theory)</a:t>
            </a:r>
          </a:p>
          <a:p>
            <a:endParaRPr lang="en-US" dirty="0"/>
          </a:p>
          <a:p>
            <a:endParaRPr lang="en-US" dirty="0"/>
          </a:p>
        </p:txBody>
      </p:sp>
    </p:spTree>
    <p:extLst>
      <p:ext uri="{BB962C8B-B14F-4D97-AF65-F5344CB8AC3E}">
        <p14:creationId xmlns:p14="http://schemas.microsoft.com/office/powerpoint/2010/main" val="1362415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ELT isn’t like this…is it?</a:t>
            </a:r>
          </a:p>
        </p:txBody>
      </p:sp>
      <p:sp>
        <p:nvSpPr>
          <p:cNvPr id="3" name="Content Placeholder 2"/>
          <p:cNvSpPr>
            <a:spLocks noGrp="1"/>
          </p:cNvSpPr>
          <p:nvPr>
            <p:ph idx="1"/>
          </p:nvPr>
        </p:nvSpPr>
        <p:spPr>
          <a:xfrm>
            <a:off x="457200" y="1417638"/>
            <a:ext cx="8229600" cy="4708525"/>
          </a:xfrm>
        </p:spPr>
        <p:txBody>
          <a:bodyPr>
            <a:normAutofit lnSpcReduction="10000"/>
          </a:bodyPr>
          <a:lstStyle/>
          <a:p>
            <a:r>
              <a:rPr lang="en-US" dirty="0">
                <a:solidFill>
                  <a:srgbClr val="FF0000"/>
                </a:solidFill>
              </a:rPr>
              <a:t>Minorities under-represented in ELT materials </a:t>
            </a:r>
            <a:r>
              <a:rPr lang="en-US" dirty="0"/>
              <a:t>(disempowerment)</a:t>
            </a:r>
          </a:p>
          <a:p>
            <a:r>
              <a:rPr lang="en-US" dirty="0">
                <a:solidFill>
                  <a:srgbClr val="FF0000"/>
                </a:solidFill>
              </a:rPr>
              <a:t>Huge elitist private sector </a:t>
            </a:r>
            <a:r>
              <a:rPr lang="en-US" dirty="0"/>
              <a:t>(inequality)</a:t>
            </a:r>
          </a:p>
          <a:p>
            <a:r>
              <a:rPr lang="en-US" dirty="0">
                <a:solidFill>
                  <a:srgbClr val="FF0000"/>
                </a:solidFill>
              </a:rPr>
              <a:t>Lack of critical engagement with dominant, neoliberal ideology </a:t>
            </a:r>
            <a:r>
              <a:rPr lang="en-US" dirty="0"/>
              <a:t>(hegemony)</a:t>
            </a:r>
          </a:p>
          <a:p>
            <a:r>
              <a:rPr lang="en-US" dirty="0"/>
              <a:t>Promotion of dominant sociocultural and economic values . (indoctrination)</a:t>
            </a:r>
          </a:p>
          <a:p>
            <a:r>
              <a:rPr lang="en-US" dirty="0"/>
              <a:t>Education </a:t>
            </a:r>
            <a:r>
              <a:rPr lang="en-US" dirty="0" err="1"/>
              <a:t>conceptualised</a:t>
            </a:r>
            <a:r>
              <a:rPr lang="en-US" dirty="0"/>
              <a:t> as an economic investment (human capital theory)</a:t>
            </a:r>
          </a:p>
          <a:p>
            <a:endParaRPr lang="en-US" dirty="0"/>
          </a:p>
          <a:p>
            <a:endParaRPr lang="en-US" dirty="0"/>
          </a:p>
        </p:txBody>
      </p:sp>
    </p:spTree>
    <p:extLst>
      <p:ext uri="{BB962C8B-B14F-4D97-AF65-F5344CB8AC3E}">
        <p14:creationId xmlns:p14="http://schemas.microsoft.com/office/powerpoint/2010/main" val="4052119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ELT isn’t like this…is it?</a:t>
            </a:r>
          </a:p>
        </p:txBody>
      </p:sp>
      <p:sp>
        <p:nvSpPr>
          <p:cNvPr id="3" name="Content Placeholder 2"/>
          <p:cNvSpPr>
            <a:spLocks noGrp="1"/>
          </p:cNvSpPr>
          <p:nvPr>
            <p:ph idx="1"/>
          </p:nvPr>
        </p:nvSpPr>
        <p:spPr>
          <a:xfrm>
            <a:off x="457200" y="1417638"/>
            <a:ext cx="8229600" cy="4708525"/>
          </a:xfrm>
        </p:spPr>
        <p:txBody>
          <a:bodyPr>
            <a:normAutofit fontScale="92500"/>
          </a:bodyPr>
          <a:lstStyle/>
          <a:p>
            <a:r>
              <a:rPr lang="en-US" dirty="0">
                <a:solidFill>
                  <a:srgbClr val="FF0000"/>
                </a:solidFill>
              </a:rPr>
              <a:t>Minorities under-represented in ELT materia</a:t>
            </a:r>
            <a:r>
              <a:rPr lang="en-US" dirty="0"/>
              <a:t>ls (disempowerment)</a:t>
            </a:r>
          </a:p>
          <a:p>
            <a:r>
              <a:rPr lang="en-US" dirty="0">
                <a:solidFill>
                  <a:srgbClr val="FF0000"/>
                </a:solidFill>
              </a:rPr>
              <a:t>Huge elitist private sector </a:t>
            </a:r>
            <a:r>
              <a:rPr lang="en-US" dirty="0"/>
              <a:t>(inequality)</a:t>
            </a:r>
          </a:p>
          <a:p>
            <a:r>
              <a:rPr lang="en-US" dirty="0">
                <a:solidFill>
                  <a:srgbClr val="FF0000"/>
                </a:solidFill>
              </a:rPr>
              <a:t>Lack of critical engagement with dominant, neoliberal ideology </a:t>
            </a:r>
            <a:r>
              <a:rPr lang="en-US" dirty="0"/>
              <a:t>(hegemony)</a:t>
            </a:r>
          </a:p>
          <a:p>
            <a:r>
              <a:rPr lang="en-US" dirty="0">
                <a:solidFill>
                  <a:srgbClr val="FF0000"/>
                </a:solidFill>
              </a:rPr>
              <a:t>Aspirations include materialism, NS superiority, </a:t>
            </a:r>
            <a:r>
              <a:rPr lang="en-US" dirty="0" err="1">
                <a:solidFill>
                  <a:srgbClr val="FF0000"/>
                </a:solidFill>
              </a:rPr>
              <a:t>heteronormativity</a:t>
            </a:r>
            <a:r>
              <a:rPr lang="en-US" dirty="0">
                <a:solidFill>
                  <a:srgbClr val="FF0000"/>
                </a:solidFill>
              </a:rPr>
              <a:t> etc. </a:t>
            </a:r>
            <a:r>
              <a:rPr lang="en-US" dirty="0"/>
              <a:t>(indoctrination)</a:t>
            </a:r>
          </a:p>
          <a:p>
            <a:r>
              <a:rPr lang="en-US" dirty="0"/>
              <a:t>Education </a:t>
            </a:r>
            <a:r>
              <a:rPr lang="en-US" dirty="0" err="1"/>
              <a:t>conceptualised</a:t>
            </a:r>
            <a:r>
              <a:rPr lang="en-US" dirty="0"/>
              <a:t> as an economic investment (human capital theory)</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974861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ELT isn’t like this…is it?</a:t>
            </a:r>
          </a:p>
        </p:txBody>
      </p:sp>
      <p:sp>
        <p:nvSpPr>
          <p:cNvPr id="3" name="Content Placeholder 2"/>
          <p:cNvSpPr>
            <a:spLocks noGrp="1"/>
          </p:cNvSpPr>
          <p:nvPr>
            <p:ph idx="1"/>
          </p:nvPr>
        </p:nvSpPr>
        <p:spPr>
          <a:xfrm>
            <a:off x="457200" y="1417638"/>
            <a:ext cx="8229600" cy="4708525"/>
          </a:xfrm>
        </p:spPr>
        <p:txBody>
          <a:bodyPr>
            <a:normAutofit fontScale="92500" lnSpcReduction="10000"/>
          </a:bodyPr>
          <a:lstStyle/>
          <a:p>
            <a:r>
              <a:rPr lang="en-US" dirty="0">
                <a:solidFill>
                  <a:srgbClr val="FF0000"/>
                </a:solidFill>
              </a:rPr>
              <a:t>Minorities under-represented in ELT materials </a:t>
            </a:r>
            <a:r>
              <a:rPr lang="en-US" dirty="0"/>
              <a:t>(disempowerment)</a:t>
            </a:r>
          </a:p>
          <a:p>
            <a:r>
              <a:rPr lang="en-US" dirty="0">
                <a:solidFill>
                  <a:srgbClr val="FF0000"/>
                </a:solidFill>
              </a:rPr>
              <a:t>Huge elitist private sector </a:t>
            </a:r>
            <a:r>
              <a:rPr lang="en-US" dirty="0"/>
              <a:t>(inequality)</a:t>
            </a:r>
          </a:p>
          <a:p>
            <a:r>
              <a:rPr lang="en-US" dirty="0">
                <a:solidFill>
                  <a:srgbClr val="FF0000"/>
                </a:solidFill>
              </a:rPr>
              <a:t>Lack of critical engagement with dominant, neoliberal ideology </a:t>
            </a:r>
            <a:r>
              <a:rPr lang="en-US" dirty="0"/>
              <a:t>(hegemony)</a:t>
            </a:r>
          </a:p>
          <a:p>
            <a:r>
              <a:rPr lang="en-US" dirty="0">
                <a:solidFill>
                  <a:srgbClr val="FF0000"/>
                </a:solidFill>
              </a:rPr>
              <a:t>Aspirations include materialism, NS superiority, </a:t>
            </a:r>
            <a:r>
              <a:rPr lang="en-US" dirty="0" err="1">
                <a:solidFill>
                  <a:srgbClr val="FF0000"/>
                </a:solidFill>
              </a:rPr>
              <a:t>heteronormativity</a:t>
            </a:r>
            <a:r>
              <a:rPr lang="en-US" dirty="0">
                <a:solidFill>
                  <a:srgbClr val="FF0000"/>
                </a:solidFill>
              </a:rPr>
              <a:t> etc. </a:t>
            </a:r>
            <a:r>
              <a:rPr lang="en-US" dirty="0"/>
              <a:t>(indoctrination)</a:t>
            </a:r>
          </a:p>
          <a:p>
            <a:r>
              <a:rPr lang="en-US" dirty="0">
                <a:solidFill>
                  <a:srgbClr val="FF0000"/>
                </a:solidFill>
              </a:rPr>
              <a:t>English presented as a key to economic success, both for individuals and nations </a:t>
            </a:r>
            <a:r>
              <a:rPr lang="en-US" dirty="0"/>
              <a:t>(human capital theory)</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690758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9320110" cy="6995444"/>
          </a:xfrm>
          <a:prstGeom prst="rect">
            <a:avLst/>
          </a:prstGeom>
        </p:spPr>
      </p:pic>
      <p:sp>
        <p:nvSpPr>
          <p:cNvPr id="2" name="Title 1"/>
          <p:cNvSpPr>
            <a:spLocks noGrp="1"/>
          </p:cNvSpPr>
          <p:nvPr>
            <p:ph type="title"/>
          </p:nvPr>
        </p:nvSpPr>
        <p:spPr/>
        <p:txBody>
          <a:bodyPr/>
          <a:lstStyle/>
          <a:p>
            <a:r>
              <a:rPr lang="en-US" dirty="0">
                <a:solidFill>
                  <a:srgbClr val="FFFFFF"/>
                </a:solidFill>
              </a:rPr>
              <a:t>How did we allow this to happen?</a:t>
            </a:r>
          </a:p>
        </p:txBody>
      </p:sp>
      <p:sp>
        <p:nvSpPr>
          <p:cNvPr id="4" name="Text Placeholder 3"/>
          <p:cNvSpPr>
            <a:spLocks noGrp="1"/>
          </p:cNvSpPr>
          <p:nvPr>
            <p:ph type="body" idx="1"/>
          </p:nvPr>
        </p:nvSpPr>
        <p:spPr/>
        <p:txBody>
          <a:bodyPr>
            <a:normAutofit/>
          </a:bodyPr>
          <a:lstStyle/>
          <a:p>
            <a:endParaRPr lang="en-US" sz="2800" dirty="0">
              <a:solidFill>
                <a:schemeClr val="accent6">
                  <a:lumMod val="50000"/>
                </a:schemeClr>
              </a:solidFill>
            </a:endParaRPr>
          </a:p>
        </p:txBody>
      </p:sp>
      <p:sp>
        <p:nvSpPr>
          <p:cNvPr id="6" name="Text Placeholder 5"/>
          <p:cNvSpPr>
            <a:spLocks noGrp="1"/>
          </p:cNvSpPr>
          <p:nvPr>
            <p:ph type="body" sz="quarter" idx="3"/>
          </p:nvPr>
        </p:nvSpPr>
        <p:spPr>
          <a:xfrm>
            <a:off x="4645025" y="1535112"/>
            <a:ext cx="4264643" cy="883579"/>
          </a:xfrm>
        </p:spPr>
        <p:txBody>
          <a:bodyPr>
            <a:normAutofit fontScale="62500" lnSpcReduction="20000"/>
          </a:bodyPr>
          <a:lstStyle/>
          <a:p>
            <a:endParaRPr lang="en-US" sz="5100" dirty="0">
              <a:solidFill>
                <a:schemeClr val="bg1"/>
              </a:solidFill>
            </a:endParaRPr>
          </a:p>
          <a:p>
            <a:pPr>
              <a:spcBef>
                <a:spcPts val="0"/>
              </a:spcBef>
            </a:pPr>
            <a:r>
              <a:rPr lang="en-US" sz="5100" dirty="0">
                <a:solidFill>
                  <a:schemeClr val="bg1"/>
                </a:solidFill>
              </a:rPr>
              <a:t>The Myth of Neutrality</a:t>
            </a:r>
          </a:p>
          <a:p>
            <a:endParaRPr lang="en-US" dirty="0"/>
          </a:p>
        </p:txBody>
      </p:sp>
      <p:sp>
        <p:nvSpPr>
          <p:cNvPr id="7" name="Content Placeholder 6"/>
          <p:cNvSpPr>
            <a:spLocks noGrp="1"/>
          </p:cNvSpPr>
          <p:nvPr>
            <p:ph sz="quarter" idx="4"/>
          </p:nvPr>
        </p:nvSpPr>
        <p:spPr>
          <a:xfrm>
            <a:off x="270821" y="2193083"/>
            <a:ext cx="4041775" cy="3951288"/>
          </a:xfrm>
        </p:spPr>
        <p:txBody>
          <a:bodyPr/>
          <a:lstStyle/>
          <a:p>
            <a:pPr marL="0" indent="0">
              <a:buNone/>
            </a:pPr>
            <a:r>
              <a:rPr lang="en-US" sz="3200" dirty="0">
                <a:solidFill>
                  <a:srgbClr val="FFFFFF"/>
                </a:solidFill>
              </a:rPr>
              <a:t>‘Washing one’s hands of the conflict between the powerful and the powerless means to side with the powerful, not to be neutral.’ </a:t>
            </a:r>
          </a:p>
          <a:p>
            <a:pPr marL="0" indent="0">
              <a:buNone/>
            </a:pPr>
            <a:r>
              <a:rPr lang="en-US" sz="3200" dirty="0">
                <a:solidFill>
                  <a:srgbClr val="FFFFFF"/>
                </a:solidFill>
              </a:rPr>
              <a:t>(</a:t>
            </a:r>
            <a:r>
              <a:rPr lang="en-US" sz="3200" dirty="0" err="1">
                <a:solidFill>
                  <a:srgbClr val="FFFFFF"/>
                </a:solidFill>
              </a:rPr>
              <a:t>Freire</a:t>
            </a:r>
            <a:r>
              <a:rPr lang="en-US" sz="3200" dirty="0">
                <a:solidFill>
                  <a:srgbClr val="FFFFFF"/>
                </a:solidFill>
              </a:rPr>
              <a:t> 1996: 122)</a:t>
            </a:r>
          </a:p>
          <a:p>
            <a:pPr marL="0" indent="0">
              <a:buNone/>
            </a:pPr>
            <a:endParaRPr lang="en-US" dirty="0"/>
          </a:p>
          <a:p>
            <a:pPr marL="0" indent="0">
              <a:buNone/>
            </a:pPr>
            <a:endParaRPr lang="en-US" dirty="0"/>
          </a:p>
        </p:txBody>
      </p:sp>
      <p:pic>
        <p:nvPicPr>
          <p:cNvPr id="8" name="Content Placeholder 5" descr="ostrich.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6612" y="2174875"/>
            <a:ext cx="4040188" cy="3951288"/>
          </a:xfrm>
        </p:spPr>
      </p:pic>
    </p:spTree>
    <p:extLst>
      <p:ext uri="{BB962C8B-B14F-4D97-AF65-F5344CB8AC3E}">
        <p14:creationId xmlns:p14="http://schemas.microsoft.com/office/powerpoint/2010/main" val="300752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320110" cy="6995444"/>
          </a:xfrm>
          <a:prstGeom prst="rect">
            <a:avLst/>
          </a:prstGeom>
        </p:spPr>
      </p:pic>
      <p:sp>
        <p:nvSpPr>
          <p:cNvPr id="2" name="Title 1"/>
          <p:cNvSpPr>
            <a:spLocks noGrp="1"/>
          </p:cNvSpPr>
          <p:nvPr>
            <p:ph type="title"/>
          </p:nvPr>
        </p:nvSpPr>
        <p:spPr/>
        <p:txBody>
          <a:bodyPr/>
          <a:lstStyle/>
          <a:p>
            <a:r>
              <a:rPr lang="en-US" dirty="0">
                <a:solidFill>
                  <a:srgbClr val="FFFFFF"/>
                </a:solidFill>
              </a:rPr>
              <a:t>Summary</a:t>
            </a:r>
          </a:p>
        </p:txBody>
      </p:sp>
      <p:sp>
        <p:nvSpPr>
          <p:cNvPr id="3" name="Content Placeholder 2"/>
          <p:cNvSpPr>
            <a:spLocks noGrp="1"/>
          </p:cNvSpPr>
          <p:nvPr>
            <p:ph idx="1"/>
          </p:nvPr>
        </p:nvSpPr>
        <p:spPr/>
        <p:txBody>
          <a:bodyPr/>
          <a:lstStyle/>
          <a:p>
            <a:r>
              <a:rPr lang="en-US" dirty="0">
                <a:solidFill>
                  <a:srgbClr val="FFFFFF"/>
                </a:solidFill>
              </a:rPr>
              <a:t>A fundamental purpose of education is (or should be) to give people the skills to make the world a better place.</a:t>
            </a:r>
          </a:p>
          <a:p>
            <a:r>
              <a:rPr lang="en-US" dirty="0">
                <a:solidFill>
                  <a:srgbClr val="FFFFFF"/>
                </a:solidFill>
              </a:rPr>
              <a:t>Therefore, social justice is (or should be) a key feature of our praxis as educators.</a:t>
            </a:r>
          </a:p>
          <a:p>
            <a:r>
              <a:rPr lang="en-US" dirty="0">
                <a:solidFill>
                  <a:srgbClr val="FFFFFF"/>
                </a:solidFill>
              </a:rPr>
              <a:t> A far more extremist and damaging view is that education should NOT include the promotion of social justice.</a:t>
            </a:r>
          </a:p>
        </p:txBody>
      </p:sp>
    </p:spTree>
    <p:extLst>
      <p:ext uri="{BB962C8B-B14F-4D97-AF65-F5344CB8AC3E}">
        <p14:creationId xmlns:p14="http://schemas.microsoft.com/office/powerpoint/2010/main" val="35597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 y="-208538"/>
            <a:ext cx="9144000" cy="7203982"/>
          </a:xfrm>
          <a:prstGeom prst="rect">
            <a:avLst/>
          </a:prstGeom>
        </p:spPr>
      </p:pic>
      <p:sp>
        <p:nvSpPr>
          <p:cNvPr id="9" name="TextBox 8"/>
          <p:cNvSpPr txBox="1"/>
          <p:nvPr/>
        </p:nvSpPr>
        <p:spPr>
          <a:xfrm>
            <a:off x="511818" y="6592417"/>
            <a:ext cx="7481535" cy="369332"/>
          </a:xfrm>
          <a:prstGeom prst="rect">
            <a:avLst/>
          </a:prstGeom>
          <a:noFill/>
        </p:spPr>
        <p:txBody>
          <a:bodyPr wrap="none" rtlCol="0">
            <a:spAutoFit/>
          </a:bodyPr>
          <a:lstStyle/>
          <a:p>
            <a:r>
              <a:rPr lang="en-US" dirty="0">
                <a:solidFill>
                  <a:schemeClr val="bg1"/>
                </a:solidFill>
              </a:rPr>
              <a:t>Image Source: https://leeduigon.com/tag/how-to-turn-your-brain-into-mush/ </a:t>
            </a:r>
          </a:p>
        </p:txBody>
      </p:sp>
    </p:spTree>
    <p:extLst>
      <p:ext uri="{BB962C8B-B14F-4D97-AF65-F5344CB8AC3E}">
        <p14:creationId xmlns:p14="http://schemas.microsoft.com/office/powerpoint/2010/main" val="2843495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Content Placeholder 9"/>
          <p:cNvSpPr>
            <a:spLocks noGrp="1"/>
          </p:cNvSpPr>
          <p:nvPr>
            <p:ph idx="1"/>
          </p:nvPr>
        </p:nvSpPr>
        <p:spPr>
          <a:xfrm>
            <a:off x="457200" y="1600200"/>
            <a:ext cx="8229600" cy="5257800"/>
          </a:xfrm>
        </p:spPr>
        <p:txBody>
          <a:bodyPr>
            <a:normAutofit fontScale="92500" lnSpcReduction="10000"/>
          </a:bodyPr>
          <a:lstStyle/>
          <a:p>
            <a:pPr marL="0" indent="0">
              <a:buNone/>
            </a:pPr>
            <a:endParaRPr lang="en-US" dirty="0"/>
          </a:p>
          <a:p>
            <a:pPr marL="0" indent="0">
              <a:buNone/>
            </a:pPr>
            <a:endParaRPr lang="en-US" dirty="0"/>
          </a:p>
          <a:p>
            <a:pPr marL="0" indent="0">
              <a:buNone/>
            </a:pPr>
            <a:endParaRPr lang="en-US" dirty="0"/>
          </a:p>
          <a:p>
            <a:pPr marL="0" indent="0" algn="ctr">
              <a:buNone/>
            </a:pPr>
            <a:r>
              <a:rPr lang="en-US" sz="6600" b="1" dirty="0">
                <a:solidFill>
                  <a:srgbClr val="FF0000"/>
                </a:solidFill>
              </a:rPr>
              <a:t>Anti-Death Warrior?</a:t>
            </a:r>
          </a:p>
          <a:p>
            <a:pPr marL="0" indent="0" algn="ctr">
              <a:buNone/>
            </a:pPr>
            <a:endParaRPr lang="en-US" sz="6600" dirty="0"/>
          </a:p>
          <a:p>
            <a:pPr marL="0" indent="0" algn="ctr">
              <a:buNone/>
            </a:pPr>
            <a:endParaRPr lang="en-US" sz="6600" dirty="0"/>
          </a:p>
          <a:p>
            <a:pPr marL="0" indent="0" algn="ctr">
              <a:buNone/>
            </a:pPr>
            <a:endParaRPr lang="en-US" sz="1300" dirty="0"/>
          </a:p>
          <a:p>
            <a:pPr marL="0" indent="0" algn="ctr">
              <a:buNone/>
            </a:pPr>
            <a:r>
              <a:rPr lang="en-US" sz="1200" dirty="0"/>
              <a:t>Image Source: https://</a:t>
            </a:r>
            <a:r>
              <a:rPr lang="en-US" sz="1200" dirty="0" err="1"/>
              <a:t>www.rd.com</a:t>
            </a:r>
            <a:r>
              <a:rPr lang="en-US" sz="1200" dirty="0"/>
              <a:t>/health/wellness/tips-choosing-primary-care-doctor/</a:t>
            </a:r>
          </a:p>
        </p:txBody>
      </p:sp>
    </p:spTree>
    <p:extLst>
      <p:ext uri="{BB962C8B-B14F-4D97-AF65-F5344CB8AC3E}">
        <p14:creationId xmlns:p14="http://schemas.microsoft.com/office/powerpoint/2010/main" val="875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dissolve">
                                      <p:cBhvr>
                                        <p:cTn id="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9144000" cy="6858000"/>
          </a:xfrm>
          <a:prstGeom prst="rect">
            <a:avLst/>
          </a:prstGeom>
        </p:spPr>
      </p:pic>
      <p:sp>
        <p:nvSpPr>
          <p:cNvPr id="9" name="Title 8"/>
          <p:cNvSpPr>
            <a:spLocks noGrp="1"/>
          </p:cNvSpPr>
          <p:nvPr>
            <p:ph type="title"/>
          </p:nvPr>
        </p:nvSpPr>
        <p:spPr/>
        <p:txBody>
          <a:bodyPr/>
          <a:lstStyle/>
          <a:p>
            <a:endParaRPr lang="en-US" dirty="0"/>
          </a:p>
        </p:txBody>
      </p:sp>
      <p:sp>
        <p:nvSpPr>
          <p:cNvPr id="10" name="Content Placeholder 9"/>
          <p:cNvSpPr>
            <a:spLocks noGrp="1"/>
          </p:cNvSpPr>
          <p:nvPr>
            <p:ph idx="1"/>
          </p:nvPr>
        </p:nvSpPr>
        <p:spPr>
          <a:xfrm>
            <a:off x="457200" y="1600200"/>
            <a:ext cx="8229600" cy="5257800"/>
          </a:xfrm>
        </p:spPr>
        <p:txBody>
          <a:bodyPr>
            <a:normAutofit fontScale="92500" lnSpcReduction="20000"/>
          </a:bodyPr>
          <a:lstStyle/>
          <a:p>
            <a:pPr marL="0" indent="0">
              <a:buNone/>
            </a:pPr>
            <a:endParaRPr lang="en-US" dirty="0"/>
          </a:p>
          <a:p>
            <a:pPr marL="0" indent="0">
              <a:buNone/>
            </a:pPr>
            <a:endParaRPr lang="en-US" dirty="0"/>
          </a:p>
          <a:p>
            <a:pPr marL="0" indent="0">
              <a:buNone/>
            </a:pPr>
            <a:endParaRPr lang="en-US" dirty="0"/>
          </a:p>
          <a:p>
            <a:pPr marL="0" indent="0" algn="ctr">
              <a:buNone/>
            </a:pPr>
            <a:endParaRPr lang="en-US" sz="6600" b="1" dirty="0"/>
          </a:p>
          <a:p>
            <a:pPr marL="0" indent="0" algn="ctr">
              <a:buNone/>
            </a:pPr>
            <a:r>
              <a:rPr lang="en-US" sz="6600" b="1" dirty="0">
                <a:solidFill>
                  <a:srgbClr val="FF0000"/>
                </a:solidFill>
              </a:rPr>
              <a:t>Road Safety Warrior?</a:t>
            </a:r>
          </a:p>
          <a:p>
            <a:pPr marL="0" indent="0" algn="ctr">
              <a:buNone/>
            </a:pPr>
            <a:endParaRPr lang="en-US" sz="6600" dirty="0">
              <a:solidFill>
                <a:schemeClr val="bg1"/>
              </a:solidFill>
            </a:endParaRPr>
          </a:p>
          <a:p>
            <a:pPr marL="0" indent="0" algn="ctr">
              <a:buNone/>
            </a:pPr>
            <a:endParaRPr lang="en-US" sz="1200" dirty="0">
              <a:solidFill>
                <a:schemeClr val="bg1"/>
              </a:solidFill>
            </a:endParaRPr>
          </a:p>
          <a:p>
            <a:pPr marL="0" indent="0" algn="ctr">
              <a:buNone/>
            </a:pPr>
            <a:endParaRPr lang="en-US" sz="1200" dirty="0">
              <a:solidFill>
                <a:schemeClr val="bg1"/>
              </a:solidFill>
            </a:endParaRPr>
          </a:p>
          <a:p>
            <a:pPr marL="0" indent="0" algn="ctr">
              <a:buNone/>
            </a:pPr>
            <a:endParaRPr lang="en-US" sz="1200" dirty="0">
              <a:solidFill>
                <a:schemeClr val="bg1"/>
              </a:solidFill>
            </a:endParaRPr>
          </a:p>
          <a:p>
            <a:pPr marL="0" indent="0" algn="ctr">
              <a:buNone/>
            </a:pPr>
            <a:endParaRPr lang="en-US" sz="1200" dirty="0">
              <a:solidFill>
                <a:schemeClr val="bg1"/>
              </a:solidFill>
            </a:endParaRPr>
          </a:p>
          <a:p>
            <a:pPr marL="0" indent="0" algn="ctr">
              <a:buNone/>
            </a:pPr>
            <a:endParaRPr lang="en-US" sz="1200" dirty="0">
              <a:solidFill>
                <a:schemeClr val="bg1"/>
              </a:solidFill>
            </a:endParaRPr>
          </a:p>
          <a:p>
            <a:pPr marL="0" indent="0" algn="ctr">
              <a:buNone/>
            </a:pPr>
            <a:r>
              <a:rPr lang="en-US" sz="1200" dirty="0">
                <a:solidFill>
                  <a:schemeClr val="bg1"/>
                </a:solidFill>
              </a:rPr>
              <a:t>Image Source: https://</a:t>
            </a:r>
            <a:r>
              <a:rPr lang="en-US" sz="1200" dirty="0" err="1">
                <a:solidFill>
                  <a:schemeClr val="bg1"/>
                </a:solidFill>
              </a:rPr>
              <a:t>www.greatyarmouthmercury.co.uk</a:t>
            </a:r>
            <a:r>
              <a:rPr lang="en-US" sz="1200" dirty="0">
                <a:solidFill>
                  <a:schemeClr val="bg1"/>
                </a:solidFill>
              </a:rPr>
              <a:t>/news/families-bid-farewell-to-yarmouth-lollipop-lady-1-1328082</a:t>
            </a:r>
          </a:p>
        </p:txBody>
      </p:sp>
    </p:spTree>
    <p:extLst>
      <p:ext uri="{BB962C8B-B14F-4D97-AF65-F5344CB8AC3E}">
        <p14:creationId xmlns:p14="http://schemas.microsoft.com/office/powerpoint/2010/main" val="247435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dissolve">
                                      <p:cBhvr>
                                        <p:cTn id="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itle 2"/>
          <p:cNvSpPr>
            <a:spLocks noGrp="1"/>
          </p:cNvSpPr>
          <p:nvPr>
            <p:ph type="title"/>
          </p:nvPr>
        </p:nvSpPr>
        <p:spPr/>
        <p:txBody>
          <a:bodyPr>
            <a:normAutofit fontScale="90000"/>
          </a:bodyPr>
          <a:lstStyle/>
          <a:p>
            <a:r>
              <a:rPr lang="en-US" sz="6700" b="1" dirty="0">
                <a:solidFill>
                  <a:srgbClr val="FF0000"/>
                </a:solidFill>
                <a:latin typeface="Arial"/>
                <a:cs typeface="Arial"/>
              </a:rPr>
              <a:t>Literacy Warrior?</a:t>
            </a:r>
            <a:br>
              <a:rPr lang="en-US" b="1" dirty="0">
                <a:solidFill>
                  <a:schemeClr val="bg1"/>
                </a:solidFill>
              </a:rPr>
            </a:br>
            <a:endParaRPr lang="en-US" dirty="0"/>
          </a:p>
        </p:txBody>
      </p:sp>
      <p:sp>
        <p:nvSpPr>
          <p:cNvPr id="10" name="Content Placeholder 9"/>
          <p:cNvSpPr>
            <a:spLocks noGrp="1"/>
          </p:cNvSpPr>
          <p:nvPr>
            <p:ph idx="1"/>
          </p:nvPr>
        </p:nvSpPr>
        <p:spPr>
          <a:xfrm>
            <a:off x="457200" y="1600200"/>
            <a:ext cx="8229600" cy="5111671"/>
          </a:xfrm>
        </p:spPr>
        <p:txBody>
          <a:bodyPr>
            <a:normAutofit/>
          </a:bodyPr>
          <a:lstStyle/>
          <a:p>
            <a:pPr marL="0" indent="0">
              <a:buNone/>
            </a:pPr>
            <a:endParaRPr lang="en-US" dirty="0"/>
          </a:p>
          <a:p>
            <a:pPr marL="0" indent="0" algn="ctr">
              <a:buNone/>
            </a:pPr>
            <a:endParaRPr lang="en-US" sz="6600" dirty="0">
              <a:solidFill>
                <a:schemeClr val="bg1"/>
              </a:solidFill>
            </a:endParaRPr>
          </a:p>
          <a:p>
            <a:pPr marL="0" indent="0" algn="ctr">
              <a:buNone/>
            </a:pPr>
            <a:endParaRPr lang="en-US" sz="1200" dirty="0">
              <a:solidFill>
                <a:schemeClr val="bg1"/>
              </a:solidFill>
            </a:endParaRPr>
          </a:p>
          <a:p>
            <a:pPr marL="0" indent="0" algn="ctr">
              <a:buNone/>
            </a:pPr>
            <a:endParaRPr lang="en-US" sz="1200" dirty="0">
              <a:solidFill>
                <a:schemeClr val="bg1"/>
              </a:solidFill>
            </a:endParaRPr>
          </a:p>
          <a:p>
            <a:pPr marL="0" indent="0" algn="ctr">
              <a:buNone/>
            </a:pPr>
            <a:endParaRPr lang="en-US" sz="1200" dirty="0">
              <a:solidFill>
                <a:schemeClr val="bg1"/>
              </a:solidFill>
            </a:endParaRPr>
          </a:p>
          <a:p>
            <a:pPr marL="0" indent="0" algn="ctr">
              <a:buNone/>
            </a:pPr>
            <a:endParaRPr lang="en-US" sz="1200" dirty="0">
              <a:solidFill>
                <a:schemeClr val="bg1"/>
              </a:solidFill>
            </a:endParaRPr>
          </a:p>
          <a:p>
            <a:pPr marL="0" indent="0" algn="ctr">
              <a:buNone/>
            </a:pPr>
            <a:endParaRPr lang="en-US" sz="1200" dirty="0">
              <a:solidFill>
                <a:schemeClr val="bg1"/>
              </a:solidFill>
            </a:endParaRPr>
          </a:p>
          <a:p>
            <a:pPr marL="0" indent="0" algn="ctr">
              <a:buNone/>
            </a:pPr>
            <a:endParaRPr lang="en-US" sz="1200" dirty="0">
              <a:solidFill>
                <a:schemeClr val="bg1"/>
              </a:solidFill>
            </a:endParaRPr>
          </a:p>
          <a:p>
            <a:pPr marL="0" indent="0" algn="ctr">
              <a:buNone/>
            </a:pPr>
            <a:endParaRPr lang="en-US" sz="1200" dirty="0">
              <a:solidFill>
                <a:schemeClr val="bg1"/>
              </a:solidFill>
            </a:endParaRPr>
          </a:p>
          <a:p>
            <a:pPr marL="0" indent="0" algn="ctr">
              <a:buNone/>
            </a:pPr>
            <a:endParaRPr lang="en-US" sz="1200" dirty="0">
              <a:solidFill>
                <a:schemeClr val="bg1"/>
              </a:solidFill>
            </a:endParaRPr>
          </a:p>
          <a:p>
            <a:pPr marL="0" indent="0" algn="ctr">
              <a:buNone/>
            </a:pPr>
            <a:endParaRPr lang="en-US" sz="1200" dirty="0">
              <a:solidFill>
                <a:schemeClr val="bg1"/>
              </a:solidFill>
            </a:endParaRPr>
          </a:p>
          <a:p>
            <a:pPr marL="0" indent="0" algn="ctr">
              <a:buNone/>
            </a:pPr>
            <a:endParaRPr lang="en-US" sz="1200" dirty="0">
              <a:solidFill>
                <a:schemeClr val="bg1"/>
              </a:solidFill>
            </a:endParaRPr>
          </a:p>
          <a:p>
            <a:pPr marL="0" indent="0" algn="ctr">
              <a:buNone/>
            </a:pPr>
            <a:endParaRPr lang="en-US" sz="1200" dirty="0">
              <a:solidFill>
                <a:schemeClr val="bg1"/>
              </a:solidFill>
            </a:endParaRPr>
          </a:p>
          <a:p>
            <a:pPr marL="0" indent="0" algn="ctr">
              <a:buNone/>
            </a:pPr>
            <a:endParaRPr lang="en-US" sz="1200" dirty="0">
              <a:solidFill>
                <a:schemeClr val="bg1"/>
              </a:solidFill>
            </a:endParaRPr>
          </a:p>
          <a:p>
            <a:pPr marL="0" indent="0" algn="ctr">
              <a:buNone/>
            </a:pPr>
            <a:endParaRPr lang="en-US" sz="1200" dirty="0">
              <a:solidFill>
                <a:schemeClr val="bg1"/>
              </a:solidFill>
            </a:endParaRPr>
          </a:p>
          <a:p>
            <a:pPr marL="0" indent="0" algn="ctr">
              <a:buNone/>
            </a:pPr>
            <a:endParaRPr lang="en-US" sz="1200" dirty="0">
              <a:solidFill>
                <a:schemeClr val="bg1"/>
              </a:solidFill>
            </a:endParaRPr>
          </a:p>
          <a:p>
            <a:pPr marL="0" indent="0" algn="ctr">
              <a:buNone/>
            </a:pPr>
            <a:r>
              <a:rPr lang="en-US" sz="1200" dirty="0">
                <a:solidFill>
                  <a:schemeClr val="bg1"/>
                </a:solidFill>
              </a:rPr>
              <a:t>Image Source: https://</a:t>
            </a:r>
            <a:r>
              <a:rPr lang="en-US" sz="1200" dirty="0" err="1">
                <a:solidFill>
                  <a:schemeClr val="bg1"/>
                </a:solidFill>
              </a:rPr>
              <a:t>www.vox.com</a:t>
            </a:r>
            <a:r>
              <a:rPr lang="en-US" sz="1200" dirty="0">
                <a:solidFill>
                  <a:schemeClr val="bg1"/>
                </a:solidFill>
              </a:rPr>
              <a:t>/culture/2018/8/11/17674528/librarian-women-too-dangerous</a:t>
            </a:r>
          </a:p>
          <a:p>
            <a:pPr marL="0" indent="0" algn="ctr">
              <a:buNone/>
            </a:pPr>
            <a:endParaRPr lang="en-US" sz="1200" dirty="0">
              <a:solidFill>
                <a:schemeClr val="bg1"/>
              </a:solidFill>
            </a:endParaRPr>
          </a:p>
        </p:txBody>
      </p:sp>
    </p:spTree>
    <p:extLst>
      <p:ext uri="{BB962C8B-B14F-4D97-AF65-F5344CB8AC3E}">
        <p14:creationId xmlns:p14="http://schemas.microsoft.com/office/powerpoint/2010/main" val="31762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320110" cy="6995444"/>
          </a:xfrm>
          <a:prstGeom prst="rect">
            <a:avLst/>
          </a:prstGeom>
        </p:spPr>
      </p:pic>
      <p:sp>
        <p:nvSpPr>
          <p:cNvPr id="2" name="Title 1"/>
          <p:cNvSpPr>
            <a:spLocks noGrp="1"/>
          </p:cNvSpPr>
          <p:nvPr>
            <p:ph type="title"/>
          </p:nvPr>
        </p:nvSpPr>
        <p:spPr/>
        <p:txBody>
          <a:bodyPr/>
          <a:lstStyle/>
          <a:p>
            <a:r>
              <a:rPr lang="en-US" dirty="0">
                <a:solidFill>
                  <a:schemeClr val="bg1"/>
                </a:solidFill>
              </a:rPr>
              <a:t>“Social Justice Warrior”</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solidFill>
                  <a:srgbClr val="FFFFFF"/>
                </a:solidFill>
              </a:rPr>
              <a:t>Dictionary Definitions:</a:t>
            </a:r>
          </a:p>
          <a:p>
            <a:pPr marL="0" indent="0">
              <a:buNone/>
            </a:pPr>
            <a:r>
              <a:rPr lang="en-US" dirty="0">
                <a:solidFill>
                  <a:srgbClr val="FFFFFF"/>
                </a:solidFill>
              </a:rPr>
              <a:t>‘A person who promotes socially progressive views.’ *</a:t>
            </a:r>
          </a:p>
          <a:p>
            <a:pPr marL="0" indent="0">
              <a:buNone/>
            </a:pPr>
            <a:r>
              <a:rPr lang="en-US" dirty="0">
                <a:solidFill>
                  <a:srgbClr val="FFFFFF"/>
                </a:solidFill>
              </a:rPr>
              <a:t>(Oxford Living Dictionaries Online)</a:t>
            </a:r>
          </a:p>
          <a:p>
            <a:pPr marL="0" indent="0">
              <a:buNone/>
            </a:pPr>
            <a:endParaRPr lang="en-US" dirty="0">
              <a:solidFill>
                <a:srgbClr val="FFFFFF"/>
              </a:solidFill>
            </a:endParaRPr>
          </a:p>
          <a:p>
            <a:pPr marL="0" indent="0">
              <a:buNone/>
            </a:pPr>
            <a:r>
              <a:rPr lang="en-US" dirty="0">
                <a:solidFill>
                  <a:srgbClr val="FFFFFF"/>
                </a:solidFill>
              </a:rPr>
              <a:t>‘A person who campaigns zealously and vociferously for causes associated with social justice.’ *</a:t>
            </a:r>
          </a:p>
          <a:p>
            <a:pPr marL="0" indent="0">
              <a:buNone/>
            </a:pPr>
            <a:r>
              <a:rPr lang="en-US" dirty="0">
                <a:solidFill>
                  <a:srgbClr val="FFFFFF"/>
                </a:solidFill>
              </a:rPr>
              <a:t>(Collins English Dictionary)</a:t>
            </a:r>
          </a:p>
          <a:p>
            <a:pPr marL="0" indent="0">
              <a:buNone/>
            </a:pPr>
            <a:endParaRPr lang="en-US" dirty="0">
              <a:solidFill>
                <a:srgbClr val="FFFFFF"/>
              </a:solidFill>
            </a:endParaRPr>
          </a:p>
          <a:p>
            <a:pPr marL="0" indent="0">
              <a:buNone/>
            </a:pPr>
            <a:r>
              <a:rPr lang="en-US" dirty="0">
                <a:solidFill>
                  <a:srgbClr val="FFFFFF"/>
                </a:solidFill>
              </a:rPr>
              <a:t>*’derogatory’</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8452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320110" cy="6995444"/>
          </a:xfrm>
          <a:prstGeom prst="rect">
            <a:avLst/>
          </a:prstGeom>
        </p:spPr>
      </p:pic>
      <p:sp>
        <p:nvSpPr>
          <p:cNvPr id="2" name="Title 1"/>
          <p:cNvSpPr>
            <a:spLocks noGrp="1"/>
          </p:cNvSpPr>
          <p:nvPr>
            <p:ph type="title"/>
          </p:nvPr>
        </p:nvSpPr>
        <p:spPr/>
        <p:txBody>
          <a:bodyPr/>
          <a:lstStyle/>
          <a:p>
            <a:r>
              <a:rPr lang="en-US" b="1" dirty="0">
                <a:solidFill>
                  <a:schemeClr val="bg1"/>
                </a:solidFill>
              </a:rPr>
              <a:t>Conclusion</a:t>
            </a:r>
          </a:p>
        </p:txBody>
      </p:sp>
      <p:sp>
        <p:nvSpPr>
          <p:cNvPr id="3" name="Content Placeholder 2"/>
          <p:cNvSpPr>
            <a:spLocks noGrp="1"/>
          </p:cNvSpPr>
          <p:nvPr>
            <p:ph idx="1"/>
          </p:nvPr>
        </p:nvSpPr>
        <p:spPr>
          <a:xfrm>
            <a:off x="457200" y="1417638"/>
            <a:ext cx="8229600" cy="4708525"/>
          </a:xfrm>
        </p:spPr>
        <p:txBody>
          <a:bodyPr>
            <a:normAutofit/>
          </a:bodyPr>
          <a:lstStyle/>
          <a:p>
            <a:r>
              <a:rPr lang="en-US" dirty="0">
                <a:solidFill>
                  <a:srgbClr val="FFFFFF"/>
                </a:solidFill>
              </a:rPr>
              <a:t>There’s nothing radical or extremist about attempting to use education to develop a more equitable society. </a:t>
            </a:r>
          </a:p>
          <a:p>
            <a:r>
              <a:rPr lang="en-US" dirty="0">
                <a:solidFill>
                  <a:srgbClr val="FFFFFF"/>
                </a:solidFill>
              </a:rPr>
              <a:t>However, the current ELT paradigm actively promotes inequality, injustice, indoctrination and hegemony.</a:t>
            </a:r>
          </a:p>
          <a:p>
            <a:r>
              <a:rPr lang="en-US" dirty="0">
                <a:solidFill>
                  <a:srgbClr val="FFFFFF"/>
                </a:solidFill>
              </a:rPr>
              <a:t>Teachers who promote social justice are not warriors – they’re teachers. </a:t>
            </a:r>
          </a:p>
        </p:txBody>
      </p:sp>
    </p:spTree>
    <p:extLst>
      <p:ext uri="{BB962C8B-B14F-4D97-AF65-F5344CB8AC3E}">
        <p14:creationId xmlns:p14="http://schemas.microsoft.com/office/powerpoint/2010/main" val="241554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320110" cy="6995444"/>
          </a:xfrm>
          <a:prstGeom prst="rect">
            <a:avLst/>
          </a:prstGeom>
        </p:spPr>
      </p:pic>
      <p:sp>
        <p:nvSpPr>
          <p:cNvPr id="2" name="Title 1"/>
          <p:cNvSpPr>
            <a:spLocks noGrp="1"/>
          </p:cNvSpPr>
          <p:nvPr>
            <p:ph type="title"/>
          </p:nvPr>
        </p:nvSpPr>
        <p:spPr>
          <a:xfrm>
            <a:off x="457200" y="86502"/>
            <a:ext cx="8229600" cy="1143000"/>
          </a:xfrm>
        </p:spPr>
        <p:txBody>
          <a:bodyPr/>
          <a:lstStyle/>
          <a:p>
            <a:r>
              <a:rPr lang="en-US" b="1" dirty="0">
                <a:solidFill>
                  <a:srgbClr val="FFFFFF"/>
                </a:solidFill>
              </a:rPr>
              <a:t>References</a:t>
            </a:r>
          </a:p>
        </p:txBody>
      </p:sp>
      <p:sp>
        <p:nvSpPr>
          <p:cNvPr id="3" name="Content Placeholder 2"/>
          <p:cNvSpPr>
            <a:spLocks noGrp="1"/>
          </p:cNvSpPr>
          <p:nvPr>
            <p:ph idx="1"/>
          </p:nvPr>
        </p:nvSpPr>
        <p:spPr>
          <a:xfrm>
            <a:off x="241891" y="1229502"/>
            <a:ext cx="8902109" cy="5628498"/>
          </a:xfrm>
        </p:spPr>
        <p:txBody>
          <a:bodyPr>
            <a:normAutofit fontScale="70000" lnSpcReduction="20000"/>
          </a:bodyPr>
          <a:lstStyle/>
          <a:p>
            <a:pPr marL="0" indent="0">
              <a:spcAft>
                <a:spcPts val="600"/>
              </a:spcAft>
              <a:buNone/>
            </a:pPr>
            <a:r>
              <a:rPr lang="en-US" sz="3600" dirty="0">
                <a:solidFill>
                  <a:srgbClr val="FFFFFF"/>
                </a:solidFill>
              </a:rPr>
              <a:t>Education Scotland (2019), </a:t>
            </a:r>
            <a:r>
              <a:rPr lang="en-US" sz="3600" i="1" dirty="0">
                <a:solidFill>
                  <a:srgbClr val="FFFFFF"/>
                </a:solidFill>
              </a:rPr>
              <a:t>The Purpose of the Curriculum, </a:t>
            </a:r>
            <a:r>
              <a:rPr lang="en-US" sz="3600" dirty="0" err="1">
                <a:solidFill>
                  <a:srgbClr val="FFFFFF"/>
                </a:solidFill>
              </a:rPr>
              <a:t>availabl;e</a:t>
            </a:r>
            <a:r>
              <a:rPr lang="en-US" sz="3600" dirty="0">
                <a:solidFill>
                  <a:srgbClr val="FFFFFF"/>
                </a:solidFill>
              </a:rPr>
              <a:t> from: </a:t>
            </a:r>
            <a:r>
              <a:rPr lang="en-US" sz="3600" dirty="0">
                <a:solidFill>
                  <a:srgbClr val="FFFFFF"/>
                </a:solidFill>
                <a:hlinkClick r:id="rId3"/>
              </a:rPr>
              <a:t>https://education.gov.scot/scottish-education-system/policy-for-scottish-education/policy-drivers/cfe-(building-from-the-statement-appendix-incl-btc1-5)/The%20purpose%20of%20the%20curriculum</a:t>
            </a:r>
            <a:r>
              <a:rPr lang="en-US" sz="3600" dirty="0">
                <a:solidFill>
                  <a:srgbClr val="FFFFFF"/>
                </a:solidFill>
              </a:rPr>
              <a:t> [accessed 23 March 2019].</a:t>
            </a:r>
          </a:p>
          <a:p>
            <a:pPr marL="0" indent="0">
              <a:spcAft>
                <a:spcPts val="600"/>
              </a:spcAft>
              <a:buNone/>
            </a:pPr>
            <a:r>
              <a:rPr lang="en-US" sz="3600" dirty="0" err="1">
                <a:solidFill>
                  <a:srgbClr val="FFFFFF"/>
                </a:solidFill>
              </a:rPr>
              <a:t>Freire</a:t>
            </a:r>
            <a:r>
              <a:rPr lang="en-US" sz="3600" dirty="0">
                <a:solidFill>
                  <a:srgbClr val="FFFFFF"/>
                </a:solidFill>
              </a:rPr>
              <a:t>, P. (1996), </a:t>
            </a:r>
            <a:r>
              <a:rPr lang="en-US" sz="3600" i="1" dirty="0">
                <a:solidFill>
                  <a:srgbClr val="FFFFFF"/>
                </a:solidFill>
              </a:rPr>
              <a:t>Pedagogy of the Oppressed</a:t>
            </a:r>
            <a:r>
              <a:rPr lang="en-US" sz="3600" dirty="0">
                <a:solidFill>
                  <a:srgbClr val="FFFFFF"/>
                </a:solidFill>
              </a:rPr>
              <a:t>, London: Penguin.</a:t>
            </a:r>
          </a:p>
          <a:p>
            <a:pPr marL="0" indent="0">
              <a:spcAft>
                <a:spcPts val="600"/>
              </a:spcAft>
              <a:buNone/>
            </a:pPr>
            <a:r>
              <a:rPr lang="en-US" sz="3600" dirty="0">
                <a:solidFill>
                  <a:srgbClr val="FFFFFF"/>
                </a:solidFill>
              </a:rPr>
              <a:t>Finn, J. and Jacobsen, M. (2017), ‘What is Social Justice?’, </a:t>
            </a:r>
            <a:r>
              <a:rPr lang="en-US" sz="3600" i="1" dirty="0">
                <a:solidFill>
                  <a:srgbClr val="FFFFFF"/>
                </a:solidFill>
              </a:rPr>
              <a:t>OUP Blog</a:t>
            </a:r>
            <a:r>
              <a:rPr lang="en-US" sz="3600" dirty="0">
                <a:solidFill>
                  <a:srgbClr val="FFFFFF"/>
                </a:solidFill>
              </a:rPr>
              <a:t>, available from: </a:t>
            </a:r>
            <a:r>
              <a:rPr lang="en-US" sz="3600" dirty="0">
                <a:solidFill>
                  <a:srgbClr val="FFFFFF"/>
                </a:solidFill>
                <a:hlinkClick r:id="rId4"/>
              </a:rPr>
              <a:t>https://blog.oup.com/2017/03/what-is-social-justice/</a:t>
            </a:r>
            <a:r>
              <a:rPr lang="en-US" sz="3600" dirty="0">
                <a:solidFill>
                  <a:srgbClr val="FFFFFF"/>
                </a:solidFill>
              </a:rPr>
              <a:t> [accessed 23 March 2019].</a:t>
            </a:r>
          </a:p>
          <a:p>
            <a:pPr marL="0" indent="0">
              <a:spcAft>
                <a:spcPts val="600"/>
              </a:spcAft>
              <a:buNone/>
            </a:pPr>
            <a:r>
              <a:rPr lang="en-US" sz="3600" dirty="0">
                <a:solidFill>
                  <a:srgbClr val="FFFFFF"/>
                </a:solidFill>
              </a:rPr>
              <a:t>Gibb, N. (2015), </a:t>
            </a:r>
            <a:r>
              <a:rPr lang="en-US" sz="3600" dirty="0">
                <a:solidFill>
                  <a:srgbClr val="FFFFFF"/>
                </a:solidFill>
                <a:hlinkClick r:id="rId5"/>
              </a:rPr>
              <a:t>https://www.gov.uk/government/speeches/the-purpose-of-education</a:t>
            </a:r>
            <a:r>
              <a:rPr lang="en-US" sz="3600" dirty="0">
                <a:solidFill>
                  <a:srgbClr val="FFFFFF"/>
                </a:solidFill>
              </a:rPr>
              <a:t> </a:t>
            </a:r>
          </a:p>
          <a:p>
            <a:pPr marL="0" indent="0">
              <a:spcAft>
                <a:spcPts val="600"/>
              </a:spcAft>
              <a:buNone/>
            </a:pPr>
            <a:r>
              <a:rPr lang="en-US" sz="3600" dirty="0">
                <a:solidFill>
                  <a:srgbClr val="FFFFFF"/>
                </a:solidFill>
              </a:rPr>
              <a:t>Giroux, H. (2011), </a:t>
            </a:r>
            <a:r>
              <a:rPr lang="en-US" sz="3600" i="1" dirty="0">
                <a:solidFill>
                  <a:srgbClr val="FFFFFF"/>
                </a:solidFill>
              </a:rPr>
              <a:t>On Critical Pedagogy</a:t>
            </a:r>
            <a:r>
              <a:rPr lang="en-US" sz="3600" dirty="0">
                <a:solidFill>
                  <a:srgbClr val="FFFFFF"/>
                </a:solidFill>
              </a:rPr>
              <a:t>, London: Bloomsbury.</a:t>
            </a:r>
          </a:p>
          <a:p>
            <a:endParaRPr lang="en-US" dirty="0">
              <a:solidFill>
                <a:srgbClr val="FFFFFF"/>
              </a:solidFill>
            </a:endParaRPr>
          </a:p>
        </p:txBody>
      </p:sp>
    </p:spTree>
    <p:extLst>
      <p:ext uri="{BB962C8B-B14F-4D97-AF65-F5344CB8AC3E}">
        <p14:creationId xmlns:p14="http://schemas.microsoft.com/office/powerpoint/2010/main" val="2156890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320110" cy="6995444"/>
          </a:xfrm>
          <a:prstGeom prst="rect">
            <a:avLst/>
          </a:prstGeom>
        </p:spPr>
      </p:pic>
      <p:sp>
        <p:nvSpPr>
          <p:cNvPr id="2" name="Title 1"/>
          <p:cNvSpPr>
            <a:spLocks noGrp="1"/>
          </p:cNvSpPr>
          <p:nvPr>
            <p:ph type="title"/>
          </p:nvPr>
        </p:nvSpPr>
        <p:spPr/>
        <p:txBody>
          <a:bodyPr/>
          <a:lstStyle/>
          <a:p>
            <a:r>
              <a:rPr lang="en-US" dirty="0">
                <a:solidFill>
                  <a:srgbClr val="FFFFFF"/>
                </a:solidFill>
              </a:rPr>
              <a:t>“Social Justice Warrior”</a:t>
            </a:r>
          </a:p>
        </p:txBody>
      </p:sp>
      <p:sp>
        <p:nvSpPr>
          <p:cNvPr id="3" name="Content Placeholder 2"/>
          <p:cNvSpPr>
            <a:spLocks noGrp="1"/>
          </p:cNvSpPr>
          <p:nvPr>
            <p:ph idx="1"/>
          </p:nvPr>
        </p:nvSpPr>
        <p:spPr/>
        <p:txBody>
          <a:bodyPr>
            <a:normAutofit fontScale="92500"/>
          </a:bodyPr>
          <a:lstStyle/>
          <a:p>
            <a:pPr marL="0" indent="0">
              <a:buNone/>
            </a:pPr>
            <a:r>
              <a:rPr lang="en-US" dirty="0">
                <a:solidFill>
                  <a:srgbClr val="FFFFFF"/>
                </a:solidFill>
              </a:rPr>
              <a:t>If you </a:t>
            </a:r>
            <a:r>
              <a:rPr lang="en-US" dirty="0" err="1">
                <a:solidFill>
                  <a:srgbClr val="FFFFFF"/>
                </a:solidFill>
              </a:rPr>
              <a:t>google</a:t>
            </a:r>
            <a:r>
              <a:rPr lang="en-US" dirty="0">
                <a:solidFill>
                  <a:srgbClr val="FFFFFF"/>
                </a:solidFill>
              </a:rPr>
              <a:t> it…</a:t>
            </a:r>
          </a:p>
          <a:p>
            <a:pPr marL="0" indent="0">
              <a:buNone/>
            </a:pPr>
            <a:r>
              <a:rPr lang="en-US" dirty="0">
                <a:solidFill>
                  <a:srgbClr val="FFFFFF"/>
                </a:solidFill>
              </a:rPr>
              <a:t>‘…a pejorative term for an individual who promotes socially progressive views, including feminism, civil rights and multiculturalism, as well as identity politics. The accusation that somebody is an SJW carries implications that they are  pursuing personal validation rather than any deep-seated conviction, and engaging in disingenuous arguments. ’</a:t>
            </a:r>
          </a:p>
          <a:p>
            <a:pPr marL="0" indent="0">
              <a:buNone/>
            </a:pPr>
            <a:r>
              <a:rPr lang="en-US" dirty="0">
                <a:solidFill>
                  <a:srgbClr val="FFFFFF"/>
                </a:solidFill>
              </a:rPr>
              <a:t>(Wikipedia)</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28143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320110" cy="6995444"/>
          </a:xfrm>
          <a:prstGeom prst="rect">
            <a:avLst/>
          </a:prstGeom>
        </p:spPr>
      </p:pic>
      <p:sp>
        <p:nvSpPr>
          <p:cNvPr id="2" name="Title 1"/>
          <p:cNvSpPr>
            <a:spLocks noGrp="1"/>
          </p:cNvSpPr>
          <p:nvPr>
            <p:ph type="title"/>
          </p:nvPr>
        </p:nvSpPr>
        <p:spPr/>
        <p:txBody>
          <a:bodyPr/>
          <a:lstStyle/>
          <a:p>
            <a:r>
              <a:rPr lang="en-US" dirty="0">
                <a:solidFill>
                  <a:srgbClr val="FFFFFF"/>
                </a:solidFill>
              </a:rPr>
              <a:t>“Social Justice Warrior”</a:t>
            </a:r>
          </a:p>
        </p:txBody>
      </p:sp>
      <p:sp>
        <p:nvSpPr>
          <p:cNvPr id="3" name="Content Placeholder 2"/>
          <p:cNvSpPr>
            <a:spLocks noGrp="1"/>
          </p:cNvSpPr>
          <p:nvPr>
            <p:ph idx="1"/>
          </p:nvPr>
        </p:nvSpPr>
        <p:spPr/>
        <p:txBody>
          <a:bodyPr>
            <a:normAutofit/>
          </a:bodyPr>
          <a:lstStyle/>
          <a:p>
            <a:pPr marL="0" indent="0">
              <a:buNone/>
            </a:pPr>
            <a:r>
              <a:rPr lang="en-US" dirty="0">
                <a:solidFill>
                  <a:srgbClr val="FFFFFF"/>
                </a:solidFill>
              </a:rPr>
              <a:t>If you </a:t>
            </a:r>
            <a:r>
              <a:rPr lang="en-US" dirty="0" err="1">
                <a:solidFill>
                  <a:srgbClr val="FFFFFF"/>
                </a:solidFill>
              </a:rPr>
              <a:t>google</a:t>
            </a:r>
            <a:r>
              <a:rPr lang="en-US" dirty="0">
                <a:solidFill>
                  <a:srgbClr val="FFFFFF"/>
                </a:solidFill>
              </a:rPr>
              <a:t> it…</a:t>
            </a:r>
          </a:p>
          <a:p>
            <a:pPr marL="0" indent="0">
              <a:buNone/>
            </a:pPr>
            <a:r>
              <a:rPr lang="en-US" dirty="0">
                <a:solidFill>
                  <a:srgbClr val="FFFFFF"/>
                </a:solidFill>
              </a:rPr>
              <a:t>‘A person who uses the fight for civil rights as an excuse to be rude, condescending and sometimes violent for the purpose of relieving their frustrations or validating their sense of unwarranted moral superiority.’</a:t>
            </a:r>
          </a:p>
          <a:p>
            <a:pPr marL="0" indent="0">
              <a:buNone/>
            </a:pPr>
            <a:r>
              <a:rPr lang="en-US" dirty="0">
                <a:solidFill>
                  <a:srgbClr val="FFFFFF"/>
                </a:solidFill>
              </a:rPr>
              <a:t>(Urban Dictionary)</a:t>
            </a:r>
          </a:p>
          <a:p>
            <a:pPr marL="0" indent="0">
              <a:buNone/>
            </a:pPr>
            <a:endParaRPr lang="en-US" dirty="0"/>
          </a:p>
        </p:txBody>
      </p:sp>
    </p:spTree>
    <p:extLst>
      <p:ext uri="{BB962C8B-B14F-4D97-AF65-F5344CB8AC3E}">
        <p14:creationId xmlns:p14="http://schemas.microsoft.com/office/powerpoint/2010/main" val="343299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idx="1"/>
          </p:nvPr>
        </p:nvSpPr>
        <p:spPr/>
        <p:txBody>
          <a:bodyPr/>
          <a:lstStyle/>
          <a:p>
            <a:endParaRPr lang="en-US" dirty="0"/>
          </a:p>
        </p:txBody>
      </p:sp>
      <p:pic>
        <p:nvPicPr>
          <p:cNvPr id="8" name="Content Placeholder 7"/>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t="-583" b="-294"/>
          <a:stretch/>
        </p:blipFill>
        <p:spPr>
          <a:xfrm>
            <a:off x="0" y="2477211"/>
            <a:ext cx="1635053" cy="2340017"/>
          </a:xfrm>
        </p:spPr>
      </p:pic>
      <p:sp>
        <p:nvSpPr>
          <p:cNvPr id="6" name="Text Placeholder 5"/>
          <p:cNvSpPr>
            <a:spLocks noGrp="1"/>
          </p:cNvSpPr>
          <p:nvPr>
            <p:ph type="body" sz="quarter" idx="3"/>
          </p:nvPr>
        </p:nvSpPr>
        <p:spPr/>
        <p:txBody>
          <a:bodyPr/>
          <a:lstStyle/>
          <a:p>
            <a:endParaRPr lang="en-US" dirty="0"/>
          </a:p>
        </p:txBody>
      </p:sp>
      <p:pic>
        <p:nvPicPr>
          <p:cNvPr id="10" name="Content Placeholder 9"/>
          <p:cNvPicPr>
            <a:picLocks noGrp="1" noChangeAspect="1"/>
          </p:cNvPicPr>
          <p:nvPr>
            <p:ph sz="quarter" idx="4"/>
          </p:nvPr>
        </p:nvPicPr>
        <p:blipFill>
          <a:blip r:embed="rId3" cstate="screen">
            <a:extLst>
              <a:ext uri="{28A0092B-C50C-407E-A947-70E740481C1C}">
                <a14:useLocalDpi xmlns:a14="http://schemas.microsoft.com/office/drawing/2010/main"/>
              </a:ext>
            </a:extLst>
          </a:blip>
          <a:srcRect/>
          <a:stretch>
            <a:fillRect/>
          </a:stretch>
        </p:blipFill>
        <p:spPr>
          <a:xfrm>
            <a:off x="2302139" y="2477211"/>
            <a:ext cx="2403475" cy="2349666"/>
          </a:xfrm>
        </p:spPr>
      </p:pic>
      <p:sp>
        <p:nvSpPr>
          <p:cNvPr id="9" name="TextBox 8"/>
          <p:cNvSpPr txBox="1"/>
          <p:nvPr/>
        </p:nvSpPr>
        <p:spPr>
          <a:xfrm>
            <a:off x="0" y="5242173"/>
            <a:ext cx="1635053" cy="1569660"/>
          </a:xfrm>
          <a:prstGeom prst="rect">
            <a:avLst/>
          </a:prstGeom>
          <a:noFill/>
        </p:spPr>
        <p:txBody>
          <a:bodyPr wrap="square" rtlCol="0">
            <a:spAutoFit/>
          </a:bodyPr>
          <a:lstStyle/>
          <a:p>
            <a:r>
              <a:rPr lang="en-US" sz="1200" dirty="0"/>
              <a:t>Image Source: </a:t>
            </a:r>
            <a:r>
              <a:rPr lang="en-US" sz="1200" dirty="0">
                <a:hlinkClick r:id="rId4"/>
              </a:rPr>
              <a:t>https://www.eastbayexpress.com/oakland/eleventh-annual-social-justice-symposium-healing-through-resistance/Content?oid=5091299</a:t>
            </a:r>
            <a:r>
              <a:rPr lang="en-US" sz="1200" dirty="0"/>
              <a:t> </a:t>
            </a:r>
          </a:p>
        </p:txBody>
      </p:sp>
      <p:sp>
        <p:nvSpPr>
          <p:cNvPr id="11" name="TextBox 10"/>
          <p:cNvSpPr txBox="1"/>
          <p:nvPr/>
        </p:nvSpPr>
        <p:spPr>
          <a:xfrm>
            <a:off x="2447844" y="5242173"/>
            <a:ext cx="1724783" cy="830997"/>
          </a:xfrm>
          <a:prstGeom prst="rect">
            <a:avLst/>
          </a:prstGeom>
          <a:noFill/>
        </p:spPr>
        <p:txBody>
          <a:bodyPr wrap="square" rtlCol="0">
            <a:spAutoFit/>
          </a:bodyPr>
          <a:lstStyle/>
          <a:p>
            <a:r>
              <a:rPr lang="en-US" sz="1200" dirty="0"/>
              <a:t>Image Source: </a:t>
            </a:r>
            <a:r>
              <a:rPr lang="en-US" sz="1200" dirty="0">
                <a:hlinkClick r:id="rId5"/>
              </a:rPr>
              <a:t>https://wall.alphacoders.com/big.php?i=377832</a:t>
            </a:r>
            <a:r>
              <a:rPr lang="en-US" sz="1200" dirty="0"/>
              <a:t> </a:t>
            </a:r>
          </a:p>
        </p:txBody>
      </p:sp>
      <p:sp>
        <p:nvSpPr>
          <p:cNvPr id="3" name="Rectangle 2"/>
          <p:cNvSpPr/>
          <p:nvPr/>
        </p:nvSpPr>
        <p:spPr>
          <a:xfrm>
            <a:off x="1810899" y="3283083"/>
            <a:ext cx="491240" cy="830997"/>
          </a:xfrm>
          <a:prstGeom prst="rect">
            <a:avLst/>
          </a:prstGeom>
        </p:spPr>
        <p:txBody>
          <a:bodyPr wrap="none">
            <a:spAutoFit/>
          </a:bodyPr>
          <a:lstStyle/>
          <a:p>
            <a:r>
              <a:rPr lang="en-US" sz="4800" dirty="0"/>
              <a:t>+</a:t>
            </a:r>
          </a:p>
        </p:txBody>
      </p:sp>
      <p:sp>
        <p:nvSpPr>
          <p:cNvPr id="5" name="Rectangle 4"/>
          <p:cNvSpPr/>
          <p:nvPr/>
        </p:nvSpPr>
        <p:spPr>
          <a:xfrm>
            <a:off x="4966440" y="3220309"/>
            <a:ext cx="491240" cy="830997"/>
          </a:xfrm>
          <a:prstGeom prst="rect">
            <a:avLst/>
          </a:prstGeom>
        </p:spPr>
        <p:txBody>
          <a:bodyPr wrap="none">
            <a:spAutoFit/>
          </a:bodyPr>
          <a:lstStyle/>
          <a:p>
            <a:r>
              <a:rPr lang="en-US" sz="4800" dirty="0"/>
              <a:t>=</a:t>
            </a:r>
          </a:p>
        </p:txBody>
      </p:sp>
      <p:pic>
        <p:nvPicPr>
          <p:cNvPr id="12" name="Picture 11"/>
          <p:cNvPicPr>
            <a:picLocks noChangeAspect="1"/>
          </p:cNvPicPr>
          <p:nvPr/>
        </p:nvPicPr>
        <p:blipFill>
          <a:blip r:embed="rId6"/>
          <a:stretch>
            <a:fillRect/>
          </a:stretch>
        </p:blipFill>
        <p:spPr>
          <a:xfrm>
            <a:off x="5457680" y="2247910"/>
            <a:ext cx="3273478" cy="2578967"/>
          </a:xfrm>
          <a:prstGeom prst="rect">
            <a:avLst/>
          </a:prstGeom>
        </p:spPr>
      </p:pic>
      <p:sp>
        <p:nvSpPr>
          <p:cNvPr id="7" name="TextBox 6"/>
          <p:cNvSpPr txBox="1"/>
          <p:nvPr/>
        </p:nvSpPr>
        <p:spPr>
          <a:xfrm>
            <a:off x="5603819" y="5361435"/>
            <a:ext cx="2862382" cy="646331"/>
          </a:xfrm>
          <a:prstGeom prst="rect">
            <a:avLst/>
          </a:prstGeom>
          <a:noFill/>
        </p:spPr>
        <p:txBody>
          <a:bodyPr wrap="square" rtlCol="0">
            <a:spAutoFit/>
          </a:bodyPr>
          <a:lstStyle/>
          <a:p>
            <a:r>
              <a:rPr lang="en-US" sz="1200" dirty="0"/>
              <a:t>Image Source: </a:t>
            </a:r>
            <a:r>
              <a:rPr lang="en-US" sz="1200" dirty="0">
                <a:hlinkClick r:id="rId7"/>
              </a:rPr>
              <a:t>https://leeduigon.com/tag/how-to-turn-your-brain-into-mush/</a:t>
            </a:r>
            <a:r>
              <a:rPr lang="en-US" sz="1200" dirty="0"/>
              <a:t> </a:t>
            </a:r>
          </a:p>
        </p:txBody>
      </p:sp>
    </p:spTree>
    <p:extLst>
      <p:ext uri="{BB962C8B-B14F-4D97-AF65-F5344CB8AC3E}">
        <p14:creationId xmlns:p14="http://schemas.microsoft.com/office/powerpoint/2010/main" val="34498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000" y="114300"/>
            <a:ext cx="6350000" cy="6629400"/>
          </a:xfrm>
          <a:prstGeom prst="rect">
            <a:avLst/>
          </a:prstGeom>
        </p:spPr>
      </p:pic>
      <p:sp>
        <p:nvSpPr>
          <p:cNvPr id="9" name="TextBox 8"/>
          <p:cNvSpPr txBox="1"/>
          <p:nvPr/>
        </p:nvSpPr>
        <p:spPr>
          <a:xfrm>
            <a:off x="1397000" y="6466701"/>
            <a:ext cx="6571030" cy="276999"/>
          </a:xfrm>
          <a:prstGeom prst="rect">
            <a:avLst/>
          </a:prstGeom>
          <a:noFill/>
        </p:spPr>
        <p:txBody>
          <a:bodyPr wrap="none" rtlCol="0">
            <a:spAutoFit/>
          </a:bodyPr>
          <a:lstStyle/>
          <a:p>
            <a:r>
              <a:rPr lang="en-US" sz="1200" dirty="0"/>
              <a:t>Image Source: </a:t>
            </a:r>
            <a:r>
              <a:rPr lang="en-US" sz="1200" dirty="0">
                <a:hlinkClick r:id="rId3"/>
              </a:rPr>
              <a:t>https://www.abc.net.au/news/2017-03-31/social-justice-warrior-meme.jpg/8400244</a:t>
            </a:r>
            <a:r>
              <a:rPr lang="en-US" sz="1200" dirty="0"/>
              <a:t>  </a:t>
            </a:r>
            <a:r>
              <a:rPr lang="en-US" sz="1200" dirty="0">
                <a:solidFill>
                  <a:schemeClr val="bg1"/>
                </a:solidFill>
              </a:rPr>
              <a:t>/ </a:t>
            </a:r>
          </a:p>
        </p:txBody>
      </p:sp>
    </p:spTree>
    <p:extLst>
      <p:ext uri="{BB962C8B-B14F-4D97-AF65-F5344CB8AC3E}">
        <p14:creationId xmlns:p14="http://schemas.microsoft.com/office/powerpoint/2010/main" val="1509721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96187" y="5882156"/>
            <a:ext cx="3285182" cy="830997"/>
          </a:xfrm>
          <a:prstGeom prst="rect">
            <a:avLst/>
          </a:prstGeom>
          <a:noFill/>
        </p:spPr>
        <p:txBody>
          <a:bodyPr wrap="square" rtlCol="0">
            <a:spAutoFit/>
          </a:bodyPr>
          <a:lstStyle/>
          <a:p>
            <a:r>
              <a:rPr lang="en-US" sz="1200" dirty="0"/>
              <a:t>Image Source: </a:t>
            </a:r>
            <a:r>
              <a:rPr lang="en-US" sz="1200" dirty="0">
                <a:hlinkClick r:id="rId2"/>
              </a:rPr>
              <a:t>https://dailycaller.com/2018/04/26/keyboard-warriors-starbucks-boycotts-and-virtue-signaling-for-fun-and-profit/</a:t>
            </a:r>
            <a:r>
              <a:rPr lang="en-US" sz="1200" dirty="0"/>
              <a:t>  </a:t>
            </a:r>
            <a:r>
              <a:rPr lang="en-US" sz="1200" dirty="0">
                <a:solidFill>
                  <a:schemeClr val="bg1"/>
                </a:solidFill>
              </a:rPr>
              <a:t>/ </a:t>
            </a:r>
          </a:p>
        </p:txBody>
      </p:sp>
      <p:pic>
        <p:nvPicPr>
          <p:cNvPr id="3" name="Picture 2"/>
          <p:cNvPicPr>
            <a:picLocks noChangeAspect="1"/>
          </p:cNvPicPr>
          <p:nvPr/>
        </p:nvPicPr>
        <p:blipFill>
          <a:blip r:embed="rId3"/>
          <a:stretch>
            <a:fillRect/>
          </a:stretch>
        </p:blipFill>
        <p:spPr>
          <a:xfrm>
            <a:off x="4581369" y="0"/>
            <a:ext cx="4562631" cy="6858000"/>
          </a:xfrm>
          <a:prstGeom prst="rect">
            <a:avLst/>
          </a:prstGeom>
        </p:spPr>
      </p:pic>
      <p:sp>
        <p:nvSpPr>
          <p:cNvPr id="4" name="Title 3"/>
          <p:cNvSpPr>
            <a:spLocks noGrp="1"/>
          </p:cNvSpPr>
          <p:nvPr>
            <p:ph type="title"/>
          </p:nvPr>
        </p:nvSpPr>
        <p:spPr>
          <a:xfrm>
            <a:off x="457200" y="273050"/>
            <a:ext cx="3008313" cy="561095"/>
          </a:xfrm>
        </p:spPr>
        <p:txBody>
          <a:bodyPr>
            <a:noAutofit/>
          </a:bodyPr>
          <a:lstStyle/>
          <a:p>
            <a:r>
              <a:rPr lang="en-US" sz="3600" dirty="0"/>
              <a:t>SJWs are…</a:t>
            </a:r>
          </a:p>
        </p:txBody>
      </p:sp>
      <p:sp>
        <p:nvSpPr>
          <p:cNvPr id="5" name="Content Placeholder 4"/>
          <p:cNvSpPr>
            <a:spLocks noGrp="1"/>
          </p:cNvSpPr>
          <p:nvPr>
            <p:ph idx="1"/>
          </p:nvPr>
        </p:nvSpPr>
        <p:spPr/>
        <p:txBody>
          <a:bodyPr/>
          <a:lstStyle/>
          <a:p>
            <a:endParaRPr lang="en-US" dirty="0"/>
          </a:p>
        </p:txBody>
      </p:sp>
      <p:sp>
        <p:nvSpPr>
          <p:cNvPr id="6" name="Text Placeholder 5"/>
          <p:cNvSpPr>
            <a:spLocks noGrp="1"/>
          </p:cNvSpPr>
          <p:nvPr>
            <p:ph type="body" sz="half" idx="2"/>
          </p:nvPr>
        </p:nvSpPr>
        <p:spPr>
          <a:xfrm>
            <a:off x="457200" y="1162282"/>
            <a:ext cx="3788990" cy="4963881"/>
          </a:xfrm>
        </p:spPr>
        <p:txBody>
          <a:bodyPr>
            <a:normAutofit/>
          </a:bodyPr>
          <a:lstStyle/>
          <a:p>
            <a:pPr marL="285750" indent="-285750">
              <a:buFont typeface="Arial"/>
              <a:buChar char="•"/>
            </a:pPr>
            <a:r>
              <a:rPr lang="en-US" sz="2800" dirty="0"/>
              <a:t>Extremists</a:t>
            </a:r>
          </a:p>
          <a:p>
            <a:pPr marL="285750" indent="-285750">
              <a:buFont typeface="Arial"/>
              <a:buChar char="•"/>
            </a:pPr>
            <a:r>
              <a:rPr lang="en-US" sz="2800" dirty="0"/>
              <a:t>Self-righteous</a:t>
            </a:r>
          </a:p>
          <a:p>
            <a:pPr marL="285750" indent="-285750">
              <a:buFont typeface="Arial"/>
              <a:buChar char="•"/>
            </a:pPr>
            <a:r>
              <a:rPr lang="en-US" sz="2800" dirty="0"/>
              <a:t>Self-serving</a:t>
            </a:r>
          </a:p>
          <a:p>
            <a:pPr marL="285750" indent="-285750">
              <a:buFont typeface="Arial"/>
              <a:buChar char="•"/>
            </a:pPr>
            <a:r>
              <a:rPr lang="en-US" sz="2800" dirty="0"/>
              <a:t>Violent</a:t>
            </a:r>
          </a:p>
          <a:p>
            <a:pPr marL="285750" indent="-285750">
              <a:buFont typeface="Arial"/>
              <a:buChar char="•"/>
            </a:pPr>
            <a:r>
              <a:rPr lang="en-US" sz="2800" dirty="0"/>
              <a:t>Insincere</a:t>
            </a:r>
          </a:p>
          <a:p>
            <a:pPr marL="285750" indent="-285750">
              <a:buFont typeface="Arial"/>
              <a:buChar char="•"/>
            </a:pPr>
            <a:r>
              <a:rPr lang="en-US" sz="2800" dirty="0"/>
              <a:t>Hypocrites</a:t>
            </a:r>
          </a:p>
          <a:p>
            <a:pPr marL="285750" indent="-285750">
              <a:buFont typeface="Arial"/>
              <a:buChar char="•"/>
            </a:pPr>
            <a:r>
              <a:rPr lang="en-US" sz="2800" dirty="0"/>
              <a:t>Crybabies</a:t>
            </a:r>
          </a:p>
          <a:p>
            <a:pPr marL="285750" indent="-285750">
              <a:buFont typeface="Arial"/>
              <a:buChar char="•"/>
            </a:pPr>
            <a:r>
              <a:rPr lang="en-US" sz="2800" dirty="0"/>
              <a:t>Overly </a:t>
            </a:r>
            <a:r>
              <a:rPr lang="en-US" sz="2800" dirty="0" err="1"/>
              <a:t>judgemental</a:t>
            </a:r>
            <a:endParaRPr lang="en-US" sz="2800" dirty="0"/>
          </a:p>
          <a:p>
            <a:pPr marL="285750" indent="-285750">
              <a:buFont typeface="Arial"/>
              <a:buChar char="•"/>
            </a:pPr>
            <a:r>
              <a:rPr lang="en-US" sz="2800" dirty="0"/>
              <a:t>Ridiculous</a:t>
            </a:r>
          </a:p>
          <a:p>
            <a:pPr marL="285750" indent="-285750">
              <a:buFont typeface="Arial"/>
              <a:buChar char="•"/>
            </a:pPr>
            <a:endParaRPr lang="en-US" sz="2800" dirty="0"/>
          </a:p>
          <a:p>
            <a:pPr marL="285750" indent="-285750">
              <a:buFont typeface="Arial"/>
              <a:buChar char="•"/>
            </a:pPr>
            <a:endParaRPr lang="en-US" sz="2800" dirty="0"/>
          </a:p>
        </p:txBody>
      </p:sp>
    </p:spTree>
    <p:extLst>
      <p:ext uri="{BB962C8B-B14F-4D97-AF65-F5344CB8AC3E}">
        <p14:creationId xmlns:p14="http://schemas.microsoft.com/office/powerpoint/2010/main" val="37341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320110" cy="6995444"/>
          </a:xfrm>
          <a:prstGeom prst="rect">
            <a:avLst/>
          </a:prstGeom>
        </p:spPr>
      </p:pic>
      <p:sp>
        <p:nvSpPr>
          <p:cNvPr id="5" name="Title 4"/>
          <p:cNvSpPr>
            <a:spLocks noGrp="1"/>
          </p:cNvSpPr>
          <p:nvPr>
            <p:ph type="title"/>
          </p:nvPr>
        </p:nvSpPr>
        <p:spPr/>
        <p:txBody>
          <a:bodyPr/>
          <a:lstStyle/>
          <a:p>
            <a:r>
              <a:rPr lang="en-US" dirty="0">
                <a:solidFill>
                  <a:srgbClr val="FFFFFF"/>
                </a:solidFill>
              </a:rPr>
              <a:t>What is social justice really?</a:t>
            </a:r>
          </a:p>
        </p:txBody>
      </p:sp>
      <p:sp>
        <p:nvSpPr>
          <p:cNvPr id="6" name="Content Placeholder 5"/>
          <p:cNvSpPr>
            <a:spLocks noGrp="1"/>
          </p:cNvSpPr>
          <p:nvPr>
            <p:ph idx="1"/>
          </p:nvPr>
        </p:nvSpPr>
        <p:spPr/>
        <p:txBody>
          <a:bodyPr>
            <a:normAutofit/>
          </a:bodyPr>
          <a:lstStyle/>
          <a:p>
            <a:pPr marL="0" indent="0">
              <a:buNone/>
            </a:pPr>
            <a:r>
              <a:rPr lang="en-US" dirty="0">
                <a:solidFill>
                  <a:srgbClr val="FFFFFF"/>
                </a:solidFill>
              </a:rPr>
              <a:t>‘Notions of social justice generally embrace values such as the equal worth of all citizens, their equal right to meet their basic needs, the need to spread opportunity and life chances as widely as possible, and finally, the requirement that we reduce and, where possible, eliminate unjustified inequalities.’ </a:t>
            </a:r>
          </a:p>
          <a:p>
            <a:pPr marL="0" indent="0">
              <a:buNone/>
            </a:pPr>
            <a:r>
              <a:rPr lang="en-US" dirty="0">
                <a:solidFill>
                  <a:srgbClr val="FFFFFF"/>
                </a:solidFill>
              </a:rPr>
              <a:t>(Finn and Jacobsen 2017)</a:t>
            </a:r>
          </a:p>
        </p:txBody>
      </p:sp>
    </p:spTree>
    <p:extLst>
      <p:ext uri="{BB962C8B-B14F-4D97-AF65-F5344CB8AC3E}">
        <p14:creationId xmlns:p14="http://schemas.microsoft.com/office/powerpoint/2010/main" val="337397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10620</TotalTime>
  <Words>1708</Words>
  <Application>Microsoft Macintosh PowerPoint</Application>
  <PresentationFormat>On-screen Show (4:3)</PresentationFormat>
  <Paragraphs>199</Paragraphs>
  <Slides>31</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Calibri</vt:lpstr>
      <vt:lpstr>Office Theme</vt:lpstr>
      <vt:lpstr>What’s so funny ‘bout peace, love and understanding?</vt:lpstr>
      <vt:lpstr>PowerPoint Presentation</vt:lpstr>
      <vt:lpstr>“Social Justice Warrior”</vt:lpstr>
      <vt:lpstr>“Social Justice Warrior”</vt:lpstr>
      <vt:lpstr>“Social Justice Warrior”</vt:lpstr>
      <vt:lpstr>PowerPoint Presentation</vt:lpstr>
      <vt:lpstr>PowerPoint Presentation</vt:lpstr>
      <vt:lpstr>SJWs are…</vt:lpstr>
      <vt:lpstr>What is social justice really?</vt:lpstr>
      <vt:lpstr>What is social justice really?</vt:lpstr>
      <vt:lpstr>How global society is currently structured</vt:lpstr>
      <vt:lpstr>Impact of current social structures</vt:lpstr>
      <vt:lpstr>If you don’t believe in social justice…</vt:lpstr>
      <vt:lpstr>What is the purpose of education?</vt:lpstr>
      <vt:lpstr>Education for Social Justice</vt:lpstr>
      <vt:lpstr>Education for the Status Quo</vt:lpstr>
      <vt:lpstr>Education for the Status Quo</vt:lpstr>
      <vt:lpstr>But ELT isn’t like this…is it?</vt:lpstr>
      <vt:lpstr>But ELT isn’t like this…is it?</vt:lpstr>
      <vt:lpstr>But ELT isn’t like this…is it?</vt:lpstr>
      <vt:lpstr>But ELT isn’t like this…is it?</vt:lpstr>
      <vt:lpstr>But ELT isn’t like this…is it?</vt:lpstr>
      <vt:lpstr>But ELT isn’t like this…is it?</vt:lpstr>
      <vt:lpstr>How did we allow this to happen?</vt:lpstr>
      <vt:lpstr>Summary</vt:lpstr>
      <vt:lpstr>PowerPoint Presentation</vt:lpstr>
      <vt:lpstr>PowerPoint Presentation</vt:lpstr>
      <vt:lpstr>PowerPoint Presentation</vt:lpstr>
      <vt:lpstr>Literacy Warrior? </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so funny ‘bout peace, love and understanding?</dc:title>
  <dc:creator>Steve Brown</dc:creator>
  <cp:lastModifiedBy>EDU_MZTW_4978@sulid.hu</cp:lastModifiedBy>
  <cp:revision>74</cp:revision>
  <dcterms:created xsi:type="dcterms:W3CDTF">2019-03-16T10:21:21Z</dcterms:created>
  <dcterms:modified xsi:type="dcterms:W3CDTF">2019-05-19T10:58:02Z</dcterms:modified>
</cp:coreProperties>
</file>