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sldIdLst>
    <p:sldId id="256" r:id="rId2"/>
    <p:sldId id="266" r:id="rId3"/>
    <p:sldId id="273" r:id="rId4"/>
    <p:sldId id="274" r:id="rId5"/>
    <p:sldId id="263" r:id="rId6"/>
    <p:sldId id="264" r:id="rId7"/>
    <p:sldId id="269" r:id="rId8"/>
    <p:sldId id="265" r:id="rId9"/>
    <p:sldId id="272" r:id="rId10"/>
    <p:sldId id="277" r:id="rId11"/>
    <p:sldId id="276" r:id="rId12"/>
    <p:sldId id="27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5897"/>
  </p:normalViewPr>
  <p:slideViewPr>
    <p:cSldViewPr snapToGrid="0" snapToObjects="1">
      <p:cViewPr>
        <p:scale>
          <a:sx n="112" d="100"/>
          <a:sy n="112"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88450945-1504-BE40-B4FA-AA6E129E5984}" type="datetimeFigureOut">
              <a:rPr lang="en-GB" smtClean="0"/>
              <a:t>11/04/2019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2ADC66-1F04-0448-AEC0-DF0693F9CFE4}" type="slidenum">
              <a:rPr lang="en-GB" smtClean="0"/>
              <a:t>‹#›</a:t>
            </a:fld>
            <a:endParaRPr lang="en-GB"/>
          </a:p>
        </p:txBody>
      </p:sp>
    </p:spTree>
    <p:extLst>
      <p:ext uri="{BB962C8B-B14F-4D97-AF65-F5344CB8AC3E}">
        <p14:creationId xmlns:p14="http://schemas.microsoft.com/office/powerpoint/2010/main" val="591546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88450945-1504-BE40-B4FA-AA6E129E5984}" type="datetimeFigureOut">
              <a:rPr lang="en-GB" smtClean="0"/>
              <a:t>11/04/2019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2ADC66-1F04-0448-AEC0-DF0693F9CFE4}" type="slidenum">
              <a:rPr lang="en-GB" smtClean="0"/>
              <a:t>‹#›</a:t>
            </a:fld>
            <a:endParaRPr lang="en-GB"/>
          </a:p>
        </p:txBody>
      </p:sp>
    </p:spTree>
    <p:extLst>
      <p:ext uri="{BB962C8B-B14F-4D97-AF65-F5344CB8AC3E}">
        <p14:creationId xmlns:p14="http://schemas.microsoft.com/office/powerpoint/2010/main" val="1274961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88450945-1504-BE40-B4FA-AA6E129E5984}" type="datetimeFigureOut">
              <a:rPr lang="en-GB" smtClean="0"/>
              <a:t>11/04/2019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2ADC66-1F04-0448-AEC0-DF0693F9CFE4}"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85966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88450945-1504-BE40-B4FA-AA6E129E5984}" type="datetimeFigureOut">
              <a:rPr lang="en-GB" smtClean="0"/>
              <a:t>11/04/2019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2ADC66-1F04-0448-AEC0-DF0693F9CFE4}" type="slidenum">
              <a:rPr lang="en-GB" smtClean="0"/>
              <a:t>‹#›</a:t>
            </a:fld>
            <a:endParaRPr lang="en-GB"/>
          </a:p>
        </p:txBody>
      </p:sp>
    </p:spTree>
    <p:extLst>
      <p:ext uri="{BB962C8B-B14F-4D97-AF65-F5344CB8AC3E}">
        <p14:creationId xmlns:p14="http://schemas.microsoft.com/office/powerpoint/2010/main" val="1343017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88450945-1504-BE40-B4FA-AA6E129E5984}" type="datetimeFigureOut">
              <a:rPr lang="en-GB" smtClean="0"/>
              <a:t>11/04/2019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2ADC66-1F04-0448-AEC0-DF0693F9CFE4}"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37790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88450945-1504-BE40-B4FA-AA6E129E5984}" type="datetimeFigureOut">
              <a:rPr lang="en-GB" smtClean="0"/>
              <a:t>11/04/2019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2ADC66-1F04-0448-AEC0-DF0693F9CFE4}" type="slidenum">
              <a:rPr lang="en-GB" smtClean="0"/>
              <a:t>‹#›</a:t>
            </a:fld>
            <a:endParaRPr lang="en-GB"/>
          </a:p>
        </p:txBody>
      </p:sp>
    </p:spTree>
    <p:extLst>
      <p:ext uri="{BB962C8B-B14F-4D97-AF65-F5344CB8AC3E}">
        <p14:creationId xmlns:p14="http://schemas.microsoft.com/office/powerpoint/2010/main" val="10804371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88450945-1504-BE40-B4FA-AA6E129E5984}" type="datetimeFigureOut">
              <a:rPr lang="en-GB" smtClean="0"/>
              <a:t>11/04/2019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2ADC66-1F04-0448-AEC0-DF0693F9CFE4}" type="slidenum">
              <a:rPr lang="en-GB" smtClean="0"/>
              <a:t>‹#›</a:t>
            </a:fld>
            <a:endParaRPr lang="en-GB"/>
          </a:p>
        </p:txBody>
      </p:sp>
    </p:spTree>
    <p:extLst>
      <p:ext uri="{BB962C8B-B14F-4D97-AF65-F5344CB8AC3E}">
        <p14:creationId xmlns:p14="http://schemas.microsoft.com/office/powerpoint/2010/main" val="1932171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88450945-1504-BE40-B4FA-AA6E129E5984}" type="datetimeFigureOut">
              <a:rPr lang="en-GB" smtClean="0"/>
              <a:t>11/04/2019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2ADC66-1F04-0448-AEC0-DF0693F9CFE4}" type="slidenum">
              <a:rPr lang="en-GB" smtClean="0"/>
              <a:t>‹#›</a:t>
            </a:fld>
            <a:endParaRPr lang="en-GB"/>
          </a:p>
        </p:txBody>
      </p:sp>
    </p:spTree>
    <p:extLst>
      <p:ext uri="{BB962C8B-B14F-4D97-AF65-F5344CB8AC3E}">
        <p14:creationId xmlns:p14="http://schemas.microsoft.com/office/powerpoint/2010/main" val="1906896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GB" smtClean="0"/>
              <a:t>Click to edit Master title style</a:t>
            </a:r>
            <a:endParaRPr lang="en-US" dirty="0"/>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88450945-1504-BE40-B4FA-AA6E129E5984}" type="datetimeFigureOut">
              <a:rPr lang="en-GB" smtClean="0"/>
              <a:t>11/04/2019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2ADC66-1F04-0448-AEC0-DF0693F9CFE4}" type="slidenum">
              <a:rPr lang="en-GB" smtClean="0"/>
              <a:t>‹#›</a:t>
            </a:fld>
            <a:endParaRPr lang="en-GB"/>
          </a:p>
        </p:txBody>
      </p:sp>
    </p:spTree>
    <p:extLst>
      <p:ext uri="{BB962C8B-B14F-4D97-AF65-F5344CB8AC3E}">
        <p14:creationId xmlns:p14="http://schemas.microsoft.com/office/powerpoint/2010/main" val="1424559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88450945-1504-BE40-B4FA-AA6E129E5984}" type="datetimeFigureOut">
              <a:rPr lang="en-GB" smtClean="0"/>
              <a:t>11/04/2019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2ADC66-1F04-0448-AEC0-DF0693F9CFE4}" type="slidenum">
              <a:rPr lang="en-GB" smtClean="0"/>
              <a:t>‹#›</a:t>
            </a:fld>
            <a:endParaRPr lang="en-GB"/>
          </a:p>
        </p:txBody>
      </p:sp>
    </p:spTree>
    <p:extLst>
      <p:ext uri="{BB962C8B-B14F-4D97-AF65-F5344CB8AC3E}">
        <p14:creationId xmlns:p14="http://schemas.microsoft.com/office/powerpoint/2010/main" val="280420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88450945-1504-BE40-B4FA-AA6E129E5984}" type="datetimeFigureOut">
              <a:rPr lang="en-GB" smtClean="0"/>
              <a:t>11/04/2019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2ADC66-1F04-0448-AEC0-DF0693F9CFE4}" type="slidenum">
              <a:rPr lang="en-GB" smtClean="0"/>
              <a:t>‹#›</a:t>
            </a:fld>
            <a:endParaRPr lang="en-GB"/>
          </a:p>
        </p:txBody>
      </p:sp>
    </p:spTree>
    <p:extLst>
      <p:ext uri="{BB962C8B-B14F-4D97-AF65-F5344CB8AC3E}">
        <p14:creationId xmlns:p14="http://schemas.microsoft.com/office/powerpoint/2010/main" val="1443146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88450945-1504-BE40-B4FA-AA6E129E5984}" type="datetimeFigureOut">
              <a:rPr lang="en-GB" smtClean="0"/>
              <a:t>11/04/2019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72ADC66-1F04-0448-AEC0-DF0693F9CFE4}" type="slidenum">
              <a:rPr lang="en-GB" smtClean="0"/>
              <a:t>‹#›</a:t>
            </a:fld>
            <a:endParaRPr lang="en-GB"/>
          </a:p>
        </p:txBody>
      </p:sp>
    </p:spTree>
    <p:extLst>
      <p:ext uri="{BB962C8B-B14F-4D97-AF65-F5344CB8AC3E}">
        <p14:creationId xmlns:p14="http://schemas.microsoft.com/office/powerpoint/2010/main" val="1279017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smtClean="0"/>
              <a:t>Click to edit Master title style</a:t>
            </a:r>
            <a:endParaRPr lang="en-US" dirty="0"/>
          </a:p>
        </p:txBody>
      </p:sp>
      <p:sp>
        <p:nvSpPr>
          <p:cNvPr id="3" name="Date Placeholder 2"/>
          <p:cNvSpPr>
            <a:spLocks noGrp="1"/>
          </p:cNvSpPr>
          <p:nvPr>
            <p:ph type="dt" sz="half" idx="10"/>
          </p:nvPr>
        </p:nvSpPr>
        <p:spPr/>
        <p:txBody>
          <a:bodyPr/>
          <a:lstStyle/>
          <a:p>
            <a:fld id="{88450945-1504-BE40-B4FA-AA6E129E5984}" type="datetimeFigureOut">
              <a:rPr lang="en-GB" smtClean="0"/>
              <a:t>11/04/2019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72ADC66-1F04-0448-AEC0-DF0693F9CFE4}" type="slidenum">
              <a:rPr lang="en-GB" smtClean="0"/>
              <a:t>‹#›</a:t>
            </a:fld>
            <a:endParaRPr lang="en-GB"/>
          </a:p>
        </p:txBody>
      </p:sp>
    </p:spTree>
    <p:extLst>
      <p:ext uri="{BB962C8B-B14F-4D97-AF65-F5344CB8AC3E}">
        <p14:creationId xmlns:p14="http://schemas.microsoft.com/office/powerpoint/2010/main" val="128387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450945-1504-BE40-B4FA-AA6E129E5984}" type="datetimeFigureOut">
              <a:rPr lang="en-GB" smtClean="0"/>
              <a:t>11/04/2019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72ADC66-1F04-0448-AEC0-DF0693F9CFE4}" type="slidenum">
              <a:rPr lang="en-GB" smtClean="0"/>
              <a:t>‹#›</a:t>
            </a:fld>
            <a:endParaRPr lang="en-GB"/>
          </a:p>
        </p:txBody>
      </p:sp>
    </p:spTree>
    <p:extLst>
      <p:ext uri="{BB962C8B-B14F-4D97-AF65-F5344CB8AC3E}">
        <p14:creationId xmlns:p14="http://schemas.microsoft.com/office/powerpoint/2010/main" val="1732374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8450945-1504-BE40-B4FA-AA6E129E5984}" type="datetimeFigureOut">
              <a:rPr lang="en-GB" smtClean="0"/>
              <a:t>11/04/2019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2ADC66-1F04-0448-AEC0-DF0693F9CFE4}" type="slidenum">
              <a:rPr lang="en-GB" smtClean="0"/>
              <a:t>‹#›</a:t>
            </a:fld>
            <a:endParaRPr lang="en-GB"/>
          </a:p>
        </p:txBody>
      </p:sp>
    </p:spTree>
    <p:extLst>
      <p:ext uri="{BB962C8B-B14F-4D97-AF65-F5344CB8AC3E}">
        <p14:creationId xmlns:p14="http://schemas.microsoft.com/office/powerpoint/2010/main" val="436011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8450945-1504-BE40-B4FA-AA6E129E5984}" type="datetimeFigureOut">
              <a:rPr lang="en-GB" smtClean="0"/>
              <a:t>11/04/2019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2ADC66-1F04-0448-AEC0-DF0693F9CFE4}" type="slidenum">
              <a:rPr lang="en-GB" smtClean="0"/>
              <a:t>‹#›</a:t>
            </a:fld>
            <a:endParaRPr lang="en-GB"/>
          </a:p>
        </p:txBody>
      </p:sp>
    </p:spTree>
    <p:extLst>
      <p:ext uri="{BB962C8B-B14F-4D97-AF65-F5344CB8AC3E}">
        <p14:creationId xmlns:p14="http://schemas.microsoft.com/office/powerpoint/2010/main" val="8247238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8450945-1504-BE40-B4FA-AA6E129E5984}" type="datetimeFigureOut">
              <a:rPr lang="en-GB" smtClean="0"/>
              <a:t>11/04/2019</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72ADC66-1F04-0448-AEC0-DF0693F9CFE4}" type="slidenum">
              <a:rPr lang="en-GB" smtClean="0"/>
              <a:t>‹#›</a:t>
            </a:fld>
            <a:endParaRPr lang="en-GB"/>
          </a:p>
        </p:txBody>
      </p:sp>
    </p:spTree>
    <p:extLst>
      <p:ext uri="{BB962C8B-B14F-4D97-AF65-F5344CB8AC3E}">
        <p14:creationId xmlns:p14="http://schemas.microsoft.com/office/powerpoint/2010/main" val="134906431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alnap.org/system/files/content/resource/files/main/donoharm_pe07_synthesi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7775" y="1946031"/>
            <a:ext cx="7766936" cy="1518651"/>
          </a:xfrm>
        </p:spPr>
        <p:txBody>
          <a:bodyPr/>
          <a:lstStyle/>
          <a:p>
            <a:r>
              <a:rPr lang="en-GB" sz="4800" dirty="0" smtClean="0"/>
              <a:t>Do No Harm</a:t>
            </a:r>
            <a:r>
              <a:rPr lang="en-GB" dirty="0" smtClean="0"/>
              <a:t/>
            </a:r>
            <a:br>
              <a:rPr lang="en-GB" dirty="0" smtClean="0"/>
            </a:br>
            <a:r>
              <a:rPr lang="en-GB" sz="2800" dirty="0" smtClean="0"/>
              <a:t>Potential Risks of Teaching about Social Justice</a:t>
            </a:r>
            <a:endParaRPr lang="en-GB" dirty="0"/>
          </a:p>
        </p:txBody>
      </p:sp>
      <p:sp>
        <p:nvSpPr>
          <p:cNvPr id="3" name="Subtitle 2"/>
          <p:cNvSpPr>
            <a:spLocks noGrp="1"/>
          </p:cNvSpPr>
          <p:nvPr>
            <p:ph type="subTitle" idx="1"/>
          </p:nvPr>
        </p:nvSpPr>
        <p:spPr>
          <a:xfrm>
            <a:off x="1507067" y="4050833"/>
            <a:ext cx="7766936" cy="1529352"/>
          </a:xfrm>
        </p:spPr>
        <p:txBody>
          <a:bodyPr>
            <a:noAutofit/>
          </a:bodyPr>
          <a:lstStyle/>
          <a:p>
            <a:r>
              <a:rPr lang="en-GB" sz="2000" dirty="0" err="1" smtClean="0"/>
              <a:t>Mandana</a:t>
            </a:r>
            <a:r>
              <a:rPr lang="en-GB" sz="2000" dirty="0" smtClean="0"/>
              <a:t> </a:t>
            </a:r>
            <a:r>
              <a:rPr lang="en-GB" sz="2000" dirty="0" err="1" smtClean="0"/>
              <a:t>Arfa-Kaboodvand</a:t>
            </a:r>
            <a:endParaRPr lang="en-GB" sz="2000" dirty="0" smtClean="0"/>
          </a:p>
          <a:p>
            <a:r>
              <a:rPr lang="en-GB" sz="2000" dirty="0" smtClean="0"/>
              <a:t>WIUT</a:t>
            </a:r>
          </a:p>
          <a:p>
            <a:r>
              <a:rPr lang="en-GB" sz="2000" dirty="0" smtClean="0"/>
              <a:t> 53</a:t>
            </a:r>
            <a:r>
              <a:rPr lang="en-GB" sz="2000" baseline="30000" dirty="0" smtClean="0"/>
              <a:t>rd</a:t>
            </a:r>
            <a:r>
              <a:rPr lang="en-GB" sz="2000" dirty="0" smtClean="0"/>
              <a:t> IATEFL Conference, 2019, Liverpool, UK</a:t>
            </a:r>
            <a:endParaRPr lang="en-GB" sz="2000" dirty="0"/>
          </a:p>
        </p:txBody>
      </p:sp>
    </p:spTree>
    <p:extLst>
      <p:ext uri="{BB962C8B-B14F-4D97-AF65-F5344CB8AC3E}">
        <p14:creationId xmlns:p14="http://schemas.microsoft.com/office/powerpoint/2010/main" val="11029888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7974297" cy="727710"/>
          </a:xfrm>
        </p:spPr>
        <p:txBody>
          <a:bodyPr>
            <a:normAutofit/>
          </a:bodyPr>
          <a:lstStyle/>
          <a:p>
            <a:r>
              <a:rPr lang="en-GB" sz="2800" b="1" dirty="0" smtClean="0"/>
              <a:t>Final message for language teacher trainers</a:t>
            </a:r>
            <a:endParaRPr lang="en-GB" sz="2800" b="1" dirty="0"/>
          </a:p>
        </p:txBody>
      </p:sp>
      <p:sp>
        <p:nvSpPr>
          <p:cNvPr id="3" name="Content Placeholder 2"/>
          <p:cNvSpPr>
            <a:spLocks noGrp="1"/>
          </p:cNvSpPr>
          <p:nvPr>
            <p:ph idx="1"/>
          </p:nvPr>
        </p:nvSpPr>
        <p:spPr>
          <a:xfrm>
            <a:off x="397118" y="1634809"/>
            <a:ext cx="8934033" cy="4240211"/>
          </a:xfrm>
        </p:spPr>
        <p:txBody>
          <a:bodyPr>
            <a:normAutofit lnSpcReduction="10000"/>
          </a:bodyPr>
          <a:lstStyle/>
          <a:p>
            <a:r>
              <a:rPr lang="en-GB" sz="2000" dirty="0" smtClean="0"/>
              <a:t>Teacher should practice to be patient and open-minded.</a:t>
            </a:r>
          </a:p>
          <a:p>
            <a:r>
              <a:rPr lang="en-GB" sz="2000" dirty="0" smtClean="0"/>
              <a:t>Teachers should learn to listen to the students (others) points of view.</a:t>
            </a:r>
          </a:p>
          <a:p>
            <a:r>
              <a:rPr lang="en-GB" sz="2000" dirty="0" smtClean="0"/>
              <a:t>Teacher should be encouraged to read, examine and reflect on world issues and social justice.</a:t>
            </a:r>
          </a:p>
          <a:p>
            <a:r>
              <a:rPr lang="en-GB" sz="2000" dirty="0" smtClean="0"/>
              <a:t>Language teaching in the more traditional sense (e.g. teaching the four skills) should still be a part of the classes. This can lead to some kind of autonomy for the students. </a:t>
            </a:r>
            <a:r>
              <a:rPr lang="en-GB" sz="2000" dirty="0" smtClean="0">
                <a:solidFill>
                  <a:schemeClr val="accent2"/>
                </a:solidFill>
              </a:rPr>
              <a:t>Learning a language is empowering.</a:t>
            </a:r>
          </a:p>
          <a:p>
            <a:r>
              <a:rPr lang="en-GB" sz="2000" dirty="0" smtClean="0"/>
              <a:t>Teachers should practice to think critically.</a:t>
            </a:r>
          </a:p>
          <a:p>
            <a:endParaRPr lang="en-GB" dirty="0"/>
          </a:p>
          <a:p>
            <a:pPr marL="0" indent="0" algn="ctr">
              <a:buNone/>
            </a:pPr>
            <a:r>
              <a:rPr lang="en-GB" sz="2400" b="1" dirty="0" smtClean="0">
                <a:solidFill>
                  <a:schemeClr val="accent2"/>
                </a:solidFill>
              </a:rPr>
              <a:t>Teachers should learn to try their best to do no harm, even with the best of intentions.</a:t>
            </a:r>
          </a:p>
          <a:p>
            <a:endParaRPr lang="en-GB" sz="2400" b="1" dirty="0" smtClean="0">
              <a:solidFill>
                <a:schemeClr val="accent2"/>
              </a:solidFill>
            </a:endParaRPr>
          </a:p>
          <a:p>
            <a:endParaRPr lang="en-GB" dirty="0" smtClean="0"/>
          </a:p>
          <a:p>
            <a:endParaRPr lang="en-GB" dirty="0" smtClean="0"/>
          </a:p>
          <a:p>
            <a:endParaRPr lang="en-GB" dirty="0"/>
          </a:p>
        </p:txBody>
      </p:sp>
    </p:spTree>
    <p:extLst>
      <p:ext uri="{BB962C8B-B14F-4D97-AF65-F5344CB8AC3E}">
        <p14:creationId xmlns:p14="http://schemas.microsoft.com/office/powerpoint/2010/main" val="14492003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4560277"/>
          </a:xfrm>
        </p:spPr>
        <p:txBody>
          <a:bodyPr>
            <a:normAutofit fontScale="90000"/>
          </a:bodyPr>
          <a:lstStyle/>
          <a:p>
            <a:r>
              <a:rPr lang="en-GB" dirty="0">
                <a:solidFill>
                  <a:schemeClr val="tx1"/>
                </a:solidFill>
              </a:rPr>
              <a:t>Human beings are members of a whole</a:t>
            </a:r>
            <a:r>
              <a:rPr lang="en-US" dirty="0">
                <a:solidFill>
                  <a:schemeClr val="tx1"/>
                </a:solidFill>
              </a:rPr>
              <a:t/>
            </a:r>
            <a:br>
              <a:rPr lang="en-US" dirty="0">
                <a:solidFill>
                  <a:schemeClr val="tx1"/>
                </a:solidFill>
              </a:rPr>
            </a:br>
            <a:r>
              <a:rPr lang="en-GB" dirty="0">
                <a:solidFill>
                  <a:schemeClr val="tx1"/>
                </a:solidFill>
              </a:rPr>
              <a:t>In creation of one essence and soul</a:t>
            </a:r>
            <a:r>
              <a:rPr lang="en-US" dirty="0">
                <a:solidFill>
                  <a:schemeClr val="tx1"/>
                </a:solidFill>
              </a:rPr>
              <a:t/>
            </a:r>
            <a:br>
              <a:rPr lang="en-US" dirty="0">
                <a:solidFill>
                  <a:schemeClr val="tx1"/>
                </a:solidFill>
              </a:rPr>
            </a:br>
            <a:r>
              <a:rPr lang="en-GB" dirty="0">
                <a:solidFill>
                  <a:schemeClr val="tx1"/>
                </a:solidFill>
              </a:rPr>
              <a:t>If one member is afflicted with pain</a:t>
            </a:r>
            <a:r>
              <a:rPr lang="en-US" dirty="0">
                <a:solidFill>
                  <a:schemeClr val="tx1"/>
                </a:solidFill>
              </a:rPr>
              <a:t/>
            </a:r>
            <a:br>
              <a:rPr lang="en-US" dirty="0">
                <a:solidFill>
                  <a:schemeClr val="tx1"/>
                </a:solidFill>
              </a:rPr>
            </a:br>
            <a:r>
              <a:rPr lang="en-GB" dirty="0">
                <a:solidFill>
                  <a:schemeClr val="tx1"/>
                </a:solidFill>
              </a:rPr>
              <a:t>Other members uneasy will remain</a:t>
            </a:r>
            <a:r>
              <a:rPr lang="en-US" dirty="0">
                <a:solidFill>
                  <a:schemeClr val="tx1"/>
                </a:solidFill>
              </a:rPr>
              <a:t/>
            </a:r>
            <a:br>
              <a:rPr lang="en-US" dirty="0">
                <a:solidFill>
                  <a:schemeClr val="tx1"/>
                </a:solidFill>
              </a:rPr>
            </a:br>
            <a:r>
              <a:rPr lang="en-GB" dirty="0">
                <a:solidFill>
                  <a:schemeClr val="tx1"/>
                </a:solidFill>
              </a:rPr>
              <a:t>If you have no sympathy for human pain</a:t>
            </a:r>
            <a:r>
              <a:rPr lang="en-US" dirty="0">
                <a:solidFill>
                  <a:schemeClr val="tx1"/>
                </a:solidFill>
              </a:rPr>
              <a:t/>
            </a:r>
            <a:br>
              <a:rPr lang="en-US" dirty="0">
                <a:solidFill>
                  <a:schemeClr val="tx1"/>
                </a:solidFill>
              </a:rPr>
            </a:br>
            <a:r>
              <a:rPr lang="en-GB" dirty="0">
                <a:solidFill>
                  <a:schemeClr val="tx1"/>
                </a:solidFill>
              </a:rPr>
              <a:t>The name of human you cannot </a:t>
            </a:r>
            <a:r>
              <a:rPr lang="en-GB" dirty="0" smtClean="0">
                <a:solidFill>
                  <a:schemeClr val="tx1"/>
                </a:solidFill>
              </a:rPr>
              <a:t>retain</a:t>
            </a:r>
            <a:br>
              <a:rPr lang="en-GB" dirty="0" smtClean="0">
                <a:solidFill>
                  <a:schemeClr val="tx1"/>
                </a:solidFill>
              </a:rPr>
            </a:br>
            <a:r>
              <a:rPr lang="en-GB" dirty="0" smtClean="0">
                <a:solidFill>
                  <a:schemeClr val="tx1"/>
                </a:solidFill>
              </a:rPr>
              <a:t/>
            </a:r>
            <a:br>
              <a:rPr lang="en-GB" dirty="0" smtClean="0">
                <a:solidFill>
                  <a:schemeClr val="tx1"/>
                </a:solidFill>
              </a:rPr>
            </a:br>
            <a:r>
              <a:rPr lang="en-GB" dirty="0" smtClean="0">
                <a:solidFill>
                  <a:schemeClr val="tx1"/>
                </a:solidFill>
              </a:rPr>
              <a:t>										</a:t>
            </a:r>
            <a:r>
              <a:rPr lang="en-GB" sz="2000" dirty="0" err="1" smtClean="0">
                <a:solidFill>
                  <a:schemeClr val="tx1"/>
                </a:solidFill>
              </a:rPr>
              <a:t>Saadi</a:t>
            </a:r>
            <a:r>
              <a:rPr lang="en-GB" sz="2000" dirty="0" smtClean="0">
                <a:solidFill>
                  <a:schemeClr val="tx1"/>
                </a:solidFill>
              </a:rPr>
              <a:t> (Iranian poet, 13</a:t>
            </a:r>
            <a:r>
              <a:rPr lang="en-GB" sz="2000" baseline="30000" dirty="0" smtClean="0">
                <a:solidFill>
                  <a:schemeClr val="tx1"/>
                </a:solidFill>
              </a:rPr>
              <a:t>th</a:t>
            </a:r>
            <a:r>
              <a:rPr lang="en-GB" sz="2000" dirty="0" smtClean="0">
                <a:solidFill>
                  <a:schemeClr val="tx1"/>
                </a:solidFill>
              </a:rPr>
              <a:t> Century) </a:t>
            </a:r>
            <a:r>
              <a:rPr lang="en-US" sz="2700" dirty="0">
                <a:solidFill>
                  <a:schemeClr val="tx1"/>
                </a:solidFill>
              </a:rPr>
              <a:t/>
            </a:r>
            <a:br>
              <a:rPr lang="en-US" sz="2700" dirty="0">
                <a:solidFill>
                  <a:schemeClr val="tx1"/>
                </a:solidFill>
              </a:rPr>
            </a:br>
            <a:endParaRPr lang="en-GB" sz="2700" dirty="0">
              <a:solidFill>
                <a:schemeClr val="tx1"/>
              </a:solidFill>
            </a:endParaRPr>
          </a:p>
        </p:txBody>
      </p:sp>
    </p:spTree>
    <p:extLst>
      <p:ext uri="{BB962C8B-B14F-4D97-AF65-F5344CB8AC3E}">
        <p14:creationId xmlns:p14="http://schemas.microsoft.com/office/powerpoint/2010/main" val="1531495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Sources</a:t>
            </a:r>
            <a:endParaRPr lang="en-GB" dirty="0"/>
          </a:p>
        </p:txBody>
      </p:sp>
      <p:sp>
        <p:nvSpPr>
          <p:cNvPr id="3" name="Content Placeholder 2"/>
          <p:cNvSpPr>
            <a:spLocks noGrp="1"/>
          </p:cNvSpPr>
          <p:nvPr>
            <p:ph idx="1"/>
          </p:nvPr>
        </p:nvSpPr>
        <p:spPr>
          <a:xfrm>
            <a:off x="677334" y="2160589"/>
            <a:ext cx="8596668" cy="3863021"/>
          </a:xfrm>
        </p:spPr>
        <p:txBody>
          <a:bodyPr>
            <a:normAutofit/>
          </a:bodyPr>
          <a:lstStyle/>
          <a:p>
            <a:pPr marL="0" indent="0">
              <a:buNone/>
            </a:pPr>
            <a:r>
              <a:rPr lang="en-US" dirty="0" err="1" smtClean="0"/>
              <a:t>Bonis</a:t>
            </a:r>
            <a:r>
              <a:rPr lang="en-US" dirty="0" smtClean="0"/>
              <a:t> </a:t>
            </a:r>
            <a:r>
              <a:rPr lang="en-US" dirty="0" err="1" smtClean="0"/>
              <a:t>Charancle</a:t>
            </a:r>
            <a:r>
              <a:rPr lang="en-US" dirty="0" smtClean="0"/>
              <a:t>, J.M and </a:t>
            </a:r>
            <a:r>
              <a:rPr lang="en-US" dirty="0" err="1" smtClean="0"/>
              <a:t>Lucchi</a:t>
            </a:r>
            <a:r>
              <a:rPr lang="en-US" dirty="0" smtClean="0"/>
              <a:t>, E. (2018) </a:t>
            </a:r>
            <a:r>
              <a:rPr lang="en-US" i="1" dirty="0" smtClean="0"/>
              <a:t>Incorporating </a:t>
            </a:r>
            <a:r>
              <a:rPr lang="en-US" i="1" dirty="0"/>
              <a:t>the principle of “Do No Harm”: How to take action without causing harm Reflections on a review of Humanity &amp; Inclusion’s </a:t>
            </a:r>
            <a:r>
              <a:rPr lang="en-US" i="1" dirty="0" smtClean="0"/>
              <a:t>practices </a:t>
            </a:r>
            <a:r>
              <a:rPr lang="en-US" dirty="0" smtClean="0">
                <a:solidFill>
                  <a:schemeClr val="tx1"/>
                </a:solidFill>
                <a:hlinkClick r:id="rId2"/>
              </a:rPr>
              <a:t>https</a:t>
            </a:r>
            <a:r>
              <a:rPr lang="en-US" dirty="0">
                <a:solidFill>
                  <a:schemeClr val="tx1"/>
                </a:solidFill>
                <a:hlinkClick r:id="rId2"/>
              </a:rPr>
              <a:t>://</a:t>
            </a:r>
            <a:r>
              <a:rPr lang="en-US" dirty="0" smtClean="0">
                <a:solidFill>
                  <a:schemeClr val="tx1"/>
                </a:solidFill>
                <a:hlinkClick r:id="rId2"/>
              </a:rPr>
              <a:t>www.alnap.org/system/files/content/resource/files/main/donoharm_pe07_synthesis.pdf</a:t>
            </a:r>
            <a:endParaRPr lang="en-US" dirty="0" smtClean="0">
              <a:solidFill>
                <a:schemeClr val="tx1"/>
              </a:solidFill>
            </a:endParaRPr>
          </a:p>
          <a:p>
            <a:pPr marL="0" indent="0">
              <a:buNone/>
            </a:pPr>
            <a:r>
              <a:rPr lang="en-US" dirty="0" err="1"/>
              <a:t>Kumaravadivelu</a:t>
            </a:r>
            <a:r>
              <a:rPr lang="en-US" dirty="0"/>
              <a:t>, B. (2012). </a:t>
            </a:r>
            <a:r>
              <a:rPr lang="en-US" i="1" dirty="0"/>
              <a:t>Language teacher education for a global society: A modular model for knowing, analyzing, recognizing, doing, and seeing</a:t>
            </a:r>
            <a:r>
              <a:rPr lang="en-US" dirty="0"/>
              <a:t>. Routledge.</a:t>
            </a:r>
          </a:p>
          <a:p>
            <a:pPr marL="0" indent="0">
              <a:buNone/>
            </a:pPr>
            <a:r>
              <a:rPr lang="en-US" dirty="0" err="1"/>
              <a:t>Sampedro</a:t>
            </a:r>
            <a:r>
              <a:rPr lang="en-US" dirty="0"/>
              <a:t>, R., </a:t>
            </a:r>
            <a:r>
              <a:rPr lang="en-US" dirty="0" smtClean="0"/>
              <a:t>&amp; </a:t>
            </a:r>
            <a:r>
              <a:rPr lang="en-US" dirty="0" err="1"/>
              <a:t>Hillyard</a:t>
            </a:r>
            <a:r>
              <a:rPr lang="en-US" dirty="0"/>
              <a:t>, S. (2004). </a:t>
            </a:r>
            <a:r>
              <a:rPr lang="en-US" i="1" dirty="0"/>
              <a:t>Global issues</a:t>
            </a:r>
            <a:r>
              <a:rPr lang="en-US" dirty="0"/>
              <a:t>. Oxford: Oxford University Press</a:t>
            </a:r>
            <a:r>
              <a:rPr lang="en-US" dirty="0" smtClean="0"/>
              <a:t>.</a:t>
            </a:r>
          </a:p>
          <a:p>
            <a:pPr marL="0" indent="0">
              <a:buNone/>
            </a:pPr>
            <a:endParaRPr lang="en-GB" dirty="0"/>
          </a:p>
        </p:txBody>
      </p:sp>
    </p:spTree>
    <p:extLst>
      <p:ext uri="{BB962C8B-B14F-4D97-AF65-F5344CB8AC3E}">
        <p14:creationId xmlns:p14="http://schemas.microsoft.com/office/powerpoint/2010/main" val="149534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78523"/>
            <a:ext cx="8596668" cy="949569"/>
          </a:xfrm>
        </p:spPr>
        <p:txBody>
          <a:bodyPr/>
          <a:lstStyle/>
          <a:p>
            <a:r>
              <a:rPr lang="en-GB" dirty="0" smtClean="0"/>
              <a:t>Do No Harm (DNH) Principle</a:t>
            </a:r>
            <a:endParaRPr lang="en-GB" dirty="0"/>
          </a:p>
        </p:txBody>
      </p:sp>
      <p:sp>
        <p:nvSpPr>
          <p:cNvPr id="3" name="Content Placeholder 2"/>
          <p:cNvSpPr>
            <a:spLocks noGrp="1"/>
          </p:cNvSpPr>
          <p:nvPr>
            <p:ph idx="1"/>
          </p:nvPr>
        </p:nvSpPr>
        <p:spPr>
          <a:xfrm>
            <a:off x="677334" y="2160270"/>
            <a:ext cx="8596668" cy="3863340"/>
          </a:xfrm>
        </p:spPr>
        <p:txBody>
          <a:bodyPr>
            <a:normAutofit fontScale="92500" lnSpcReduction="10000"/>
          </a:bodyPr>
          <a:lstStyle/>
          <a:p>
            <a:pPr marL="0" indent="0">
              <a:buNone/>
            </a:pPr>
            <a:r>
              <a:rPr lang="en-US" sz="2400" b="1" dirty="0" smtClean="0"/>
              <a:t>It </a:t>
            </a:r>
            <a:r>
              <a:rPr lang="en-US" sz="2400" b="1" dirty="0"/>
              <a:t>is an expression that speaks for itself and helps advance thinking </a:t>
            </a:r>
            <a:r>
              <a:rPr lang="en-US" sz="2400" b="1" u="sng" dirty="0">
                <a:solidFill>
                  <a:schemeClr val="accent2"/>
                </a:solidFill>
              </a:rPr>
              <a:t>on the negative effects of aid</a:t>
            </a:r>
            <a:r>
              <a:rPr lang="en-US" sz="2400" b="1" u="sng" dirty="0" smtClean="0">
                <a:solidFill>
                  <a:schemeClr val="accent2"/>
                </a:solidFill>
              </a:rPr>
              <a:t>.</a:t>
            </a:r>
          </a:p>
          <a:p>
            <a:endParaRPr lang="en-US" sz="2400" b="1" u="sng" dirty="0">
              <a:solidFill>
                <a:schemeClr val="accent2"/>
              </a:solidFill>
            </a:endParaRPr>
          </a:p>
          <a:p>
            <a:r>
              <a:rPr lang="en-US" sz="2400" dirty="0"/>
              <a:t>"Do no harm" is to avoid exposing people to additional risks through our action. </a:t>
            </a:r>
          </a:p>
          <a:p>
            <a:r>
              <a:rPr lang="en-US" sz="2400" dirty="0"/>
              <a:t>"Do no harm" means taking a step back from an intervention to look at the broader context and mitigate potential negative effects on the social fabric, the economy and </a:t>
            </a:r>
            <a:r>
              <a:rPr lang="en-US" sz="2400" dirty="0" smtClean="0"/>
              <a:t>the </a:t>
            </a:r>
            <a:r>
              <a:rPr lang="en-US" sz="2400" dirty="0"/>
              <a:t>environment.</a:t>
            </a:r>
            <a:br>
              <a:rPr lang="en-US" sz="2400" dirty="0"/>
            </a:br>
            <a:endParaRPr lang="en-US" sz="2400" b="1" u="sng" dirty="0">
              <a:solidFill>
                <a:schemeClr val="accent2"/>
              </a:solidFill>
            </a:endParaRPr>
          </a:p>
          <a:p>
            <a:pPr marL="0" indent="0">
              <a:buNone/>
            </a:pPr>
            <a:r>
              <a:rPr lang="en-US" sz="2400" dirty="0" smtClean="0">
                <a:solidFill>
                  <a:schemeClr val="tx1"/>
                </a:solidFill>
              </a:rPr>
              <a:t>									</a:t>
            </a:r>
            <a:r>
              <a:rPr lang="en-US" dirty="0" smtClean="0">
                <a:solidFill>
                  <a:schemeClr val="tx1"/>
                </a:solidFill>
              </a:rPr>
              <a:t>(</a:t>
            </a:r>
            <a:r>
              <a:rPr lang="en-US" dirty="0" err="1" smtClean="0">
                <a:solidFill>
                  <a:schemeClr val="tx1"/>
                </a:solidFill>
              </a:rPr>
              <a:t>Bonis</a:t>
            </a:r>
            <a:r>
              <a:rPr lang="en-US" dirty="0" smtClean="0">
                <a:solidFill>
                  <a:schemeClr val="tx1"/>
                </a:solidFill>
              </a:rPr>
              <a:t> </a:t>
            </a:r>
            <a:r>
              <a:rPr lang="en-US" dirty="0" err="1" smtClean="0"/>
              <a:t>Charancle</a:t>
            </a:r>
            <a:r>
              <a:rPr lang="en-US" dirty="0" smtClean="0"/>
              <a:t> and </a:t>
            </a:r>
            <a:r>
              <a:rPr lang="en-US" dirty="0" err="1" smtClean="0"/>
              <a:t>Lucchi</a:t>
            </a:r>
            <a:r>
              <a:rPr lang="en-US" dirty="0" smtClean="0"/>
              <a:t>, 2018, p.9)</a:t>
            </a:r>
            <a:endParaRPr lang="en-US" dirty="0"/>
          </a:p>
        </p:txBody>
      </p:sp>
    </p:spTree>
    <p:extLst>
      <p:ext uri="{BB962C8B-B14F-4D97-AF65-F5344CB8AC3E}">
        <p14:creationId xmlns:p14="http://schemas.microsoft.com/office/powerpoint/2010/main" val="145684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780" y="609600"/>
            <a:ext cx="8748222" cy="1547446"/>
          </a:xfrm>
        </p:spPr>
        <p:txBody>
          <a:bodyPr>
            <a:normAutofit fontScale="90000"/>
          </a:bodyPr>
          <a:lstStyle/>
          <a:p>
            <a:r>
              <a:rPr lang="en-GB" dirty="0" smtClean="0"/>
              <a:t>Who might be negatively affected by the promotion of certain social justice issues in language classes?</a:t>
            </a:r>
            <a:endParaRPr lang="en-GB" dirty="0"/>
          </a:p>
        </p:txBody>
      </p:sp>
      <p:sp>
        <p:nvSpPr>
          <p:cNvPr id="3" name="Content Placeholder 2"/>
          <p:cNvSpPr>
            <a:spLocks noGrp="1"/>
          </p:cNvSpPr>
          <p:nvPr>
            <p:ph idx="1"/>
          </p:nvPr>
        </p:nvSpPr>
        <p:spPr>
          <a:xfrm>
            <a:off x="677334" y="3042372"/>
            <a:ext cx="8596668" cy="2009967"/>
          </a:xfrm>
        </p:spPr>
        <p:txBody>
          <a:bodyPr/>
          <a:lstStyle/>
          <a:p>
            <a:r>
              <a:rPr lang="en-GB" sz="2800" dirty="0"/>
              <a:t>The teachers </a:t>
            </a:r>
          </a:p>
          <a:p>
            <a:r>
              <a:rPr lang="en-GB" sz="2800" dirty="0" smtClean="0"/>
              <a:t>The students</a:t>
            </a:r>
            <a:endParaRPr lang="en-GB" sz="2800" dirty="0"/>
          </a:p>
          <a:p>
            <a:r>
              <a:rPr lang="en-GB" sz="2800" dirty="0" smtClean="0"/>
              <a:t>The community</a:t>
            </a:r>
            <a:endParaRPr lang="en-GB" sz="2800" dirty="0"/>
          </a:p>
          <a:p>
            <a:endParaRPr lang="en-GB" dirty="0"/>
          </a:p>
        </p:txBody>
      </p:sp>
    </p:spTree>
    <p:extLst>
      <p:ext uri="{BB962C8B-B14F-4D97-AF65-F5344CB8AC3E}">
        <p14:creationId xmlns:p14="http://schemas.microsoft.com/office/powerpoint/2010/main" val="731675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7741837" cy="851210"/>
          </a:xfrm>
        </p:spPr>
        <p:txBody>
          <a:bodyPr/>
          <a:lstStyle/>
          <a:p>
            <a:r>
              <a:rPr lang="en-GB" dirty="0" smtClean="0"/>
              <a:t>Why do we need social justice?</a:t>
            </a:r>
            <a:endParaRPr lang="en-GB" dirty="0"/>
          </a:p>
        </p:txBody>
      </p:sp>
      <p:sp>
        <p:nvSpPr>
          <p:cNvPr id="3" name="Content Placeholder 2"/>
          <p:cNvSpPr>
            <a:spLocks noGrp="1"/>
          </p:cNvSpPr>
          <p:nvPr>
            <p:ph idx="1"/>
          </p:nvPr>
        </p:nvSpPr>
        <p:spPr>
          <a:xfrm>
            <a:off x="677334" y="2160589"/>
            <a:ext cx="8596668" cy="2043421"/>
          </a:xfrm>
        </p:spPr>
        <p:txBody>
          <a:bodyPr>
            <a:normAutofit/>
          </a:bodyPr>
          <a:lstStyle/>
          <a:p>
            <a:pPr marL="0" indent="0">
              <a:buNone/>
            </a:pPr>
            <a:r>
              <a:rPr lang="en-GB" sz="2800" dirty="0" smtClean="0"/>
              <a:t>We need social justice to create opportunities for all people to be healthy and happy and to have a better life. This can eventually affect the society and lead to the creation of a better world. </a:t>
            </a:r>
            <a:endParaRPr lang="en-GB" sz="2800" dirty="0"/>
          </a:p>
        </p:txBody>
      </p:sp>
    </p:spTree>
    <p:extLst>
      <p:ext uri="{BB962C8B-B14F-4D97-AF65-F5344CB8AC3E}">
        <p14:creationId xmlns:p14="http://schemas.microsoft.com/office/powerpoint/2010/main" val="2146167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1: Age-related issues</a:t>
            </a:r>
            <a:endParaRPr lang="en-GB" dirty="0"/>
          </a:p>
        </p:txBody>
      </p:sp>
      <p:sp>
        <p:nvSpPr>
          <p:cNvPr id="3" name="Content Placeholder 2"/>
          <p:cNvSpPr>
            <a:spLocks noGrp="1"/>
          </p:cNvSpPr>
          <p:nvPr>
            <p:ph idx="1"/>
          </p:nvPr>
        </p:nvSpPr>
        <p:spPr>
          <a:xfrm>
            <a:off x="677334" y="2160589"/>
            <a:ext cx="8596668" cy="1842699"/>
          </a:xfrm>
        </p:spPr>
        <p:txBody>
          <a:bodyPr>
            <a:normAutofit/>
          </a:bodyPr>
          <a:lstStyle/>
          <a:p>
            <a:r>
              <a:rPr lang="en-GB" sz="2800" dirty="0"/>
              <a:t>You are </a:t>
            </a:r>
            <a:r>
              <a:rPr lang="en-GB" sz="2800" dirty="0" smtClean="0"/>
              <a:t>18! </a:t>
            </a:r>
            <a:r>
              <a:rPr lang="en-GB" sz="2800" dirty="0"/>
              <a:t>Get a husband</a:t>
            </a:r>
            <a:r>
              <a:rPr lang="en-GB" sz="2800" dirty="0" smtClean="0"/>
              <a:t>! (And the issue of beggars cannot be choosers!!!)</a:t>
            </a:r>
          </a:p>
          <a:p>
            <a:r>
              <a:rPr lang="en-GB" sz="2800" dirty="0" smtClean="0"/>
              <a:t>You are 30! Not married yet?!!!</a:t>
            </a:r>
          </a:p>
          <a:p>
            <a:pPr marL="0" indent="0">
              <a:buNone/>
            </a:pPr>
            <a:endParaRPr lang="en-GB" sz="2800" dirty="0"/>
          </a:p>
        </p:txBody>
      </p:sp>
    </p:spTree>
    <p:extLst>
      <p:ext uri="{BB962C8B-B14F-4D97-AF65-F5344CB8AC3E}">
        <p14:creationId xmlns:p14="http://schemas.microsoft.com/office/powerpoint/2010/main" val="1439815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2: Gender-related issues at home</a:t>
            </a:r>
            <a:endParaRPr lang="en-GB" dirty="0"/>
          </a:p>
        </p:txBody>
      </p:sp>
      <p:sp>
        <p:nvSpPr>
          <p:cNvPr id="3" name="Content Placeholder 2"/>
          <p:cNvSpPr>
            <a:spLocks noGrp="1"/>
          </p:cNvSpPr>
          <p:nvPr>
            <p:ph idx="1"/>
          </p:nvPr>
        </p:nvSpPr>
        <p:spPr>
          <a:xfrm>
            <a:off x="677334" y="2160590"/>
            <a:ext cx="8596668" cy="2422562"/>
          </a:xfrm>
        </p:spPr>
        <p:txBody>
          <a:bodyPr>
            <a:normAutofit/>
          </a:bodyPr>
          <a:lstStyle/>
          <a:p>
            <a:r>
              <a:rPr lang="en-GB" sz="2800" dirty="0" smtClean="0"/>
              <a:t>You are a woman. Cleaning the house is your job!</a:t>
            </a:r>
          </a:p>
          <a:p>
            <a:endParaRPr lang="en-GB" sz="2800" dirty="0"/>
          </a:p>
          <a:p>
            <a:r>
              <a:rPr lang="en-GB" sz="2800" dirty="0" smtClean="0"/>
              <a:t>You are a man! Providing for the family is your job!</a:t>
            </a:r>
            <a:endParaRPr lang="en-GB" sz="2800" dirty="0"/>
          </a:p>
        </p:txBody>
      </p:sp>
    </p:spTree>
    <p:extLst>
      <p:ext uri="{BB962C8B-B14F-4D97-AF65-F5344CB8AC3E}">
        <p14:creationId xmlns:p14="http://schemas.microsoft.com/office/powerpoint/2010/main" val="949312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3: The right to choose your job</a:t>
            </a:r>
            <a:endParaRPr lang="en-GB" dirty="0"/>
          </a:p>
        </p:txBody>
      </p:sp>
      <p:sp>
        <p:nvSpPr>
          <p:cNvPr id="3" name="Content Placeholder 2"/>
          <p:cNvSpPr>
            <a:spLocks noGrp="1"/>
          </p:cNvSpPr>
          <p:nvPr>
            <p:ph idx="1"/>
          </p:nvPr>
        </p:nvSpPr>
        <p:spPr>
          <a:xfrm>
            <a:off x="677334" y="2160590"/>
            <a:ext cx="8596668" cy="1541616"/>
          </a:xfrm>
        </p:spPr>
        <p:txBody>
          <a:bodyPr>
            <a:normAutofit lnSpcReduction="10000"/>
          </a:bodyPr>
          <a:lstStyle/>
          <a:p>
            <a:r>
              <a:rPr lang="en-GB" sz="2400" dirty="0" smtClean="0"/>
              <a:t>You cannot be a cook/ a hairdresser/ a dancer…! You are man!</a:t>
            </a:r>
          </a:p>
          <a:p>
            <a:r>
              <a:rPr lang="en-GB" sz="2400" dirty="0" smtClean="0"/>
              <a:t>You cannot be an engineer/ truck driver/ a pilot, a singer …! You are a woman.</a:t>
            </a:r>
            <a:endParaRPr lang="en-GB" sz="2400" dirty="0"/>
          </a:p>
        </p:txBody>
      </p:sp>
    </p:spTree>
    <p:extLst>
      <p:ext uri="{BB962C8B-B14F-4D97-AF65-F5344CB8AC3E}">
        <p14:creationId xmlns:p14="http://schemas.microsoft.com/office/powerpoint/2010/main" val="1093645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4: Child labour</a:t>
            </a:r>
            <a:endParaRPr lang="en-GB" dirty="0"/>
          </a:p>
        </p:txBody>
      </p:sp>
      <p:sp>
        <p:nvSpPr>
          <p:cNvPr id="3" name="Content Placeholder 2"/>
          <p:cNvSpPr>
            <a:spLocks noGrp="1"/>
          </p:cNvSpPr>
          <p:nvPr>
            <p:ph idx="1"/>
          </p:nvPr>
        </p:nvSpPr>
        <p:spPr>
          <a:xfrm>
            <a:off x="677334" y="2160590"/>
            <a:ext cx="8596668" cy="3058182"/>
          </a:xfrm>
        </p:spPr>
        <p:txBody>
          <a:bodyPr>
            <a:normAutofit/>
          </a:bodyPr>
          <a:lstStyle/>
          <a:p>
            <a:r>
              <a:rPr lang="en-GB" sz="2800" dirty="0" smtClean="0"/>
              <a:t>Some countries vs </a:t>
            </a:r>
            <a:r>
              <a:rPr lang="en-GB" sz="2800" dirty="0"/>
              <a:t>many </a:t>
            </a:r>
            <a:r>
              <a:rPr lang="en-GB" sz="2800" dirty="0" smtClean="0"/>
              <a:t>other countries</a:t>
            </a:r>
          </a:p>
          <a:p>
            <a:endParaRPr lang="en-GB" sz="2800" dirty="0"/>
          </a:p>
          <a:p>
            <a:pPr marL="0" indent="0">
              <a:buNone/>
            </a:pPr>
            <a:r>
              <a:rPr lang="en-GB" sz="2800" dirty="0" smtClean="0"/>
              <a:t>	Example: A child delivering newspaper in the US 	vs a child having a part time job in another.</a:t>
            </a:r>
            <a:endParaRPr lang="en-GB" sz="2800" dirty="0"/>
          </a:p>
        </p:txBody>
      </p:sp>
    </p:spTree>
    <p:extLst>
      <p:ext uri="{BB962C8B-B14F-4D97-AF65-F5344CB8AC3E}">
        <p14:creationId xmlns:p14="http://schemas.microsoft.com/office/powerpoint/2010/main" val="1441282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6708204" cy="1320800"/>
          </a:xfrm>
        </p:spPr>
        <p:txBody>
          <a:bodyPr/>
          <a:lstStyle/>
          <a:p>
            <a:r>
              <a:rPr lang="en-GB" smtClean="0"/>
              <a:t>Final message for the teachers</a:t>
            </a:r>
            <a:endParaRPr lang="en-GB" dirty="0"/>
          </a:p>
        </p:txBody>
      </p:sp>
      <p:sp>
        <p:nvSpPr>
          <p:cNvPr id="3" name="Content Placeholder 2"/>
          <p:cNvSpPr>
            <a:spLocks noGrp="1"/>
          </p:cNvSpPr>
          <p:nvPr>
            <p:ph idx="1"/>
          </p:nvPr>
        </p:nvSpPr>
        <p:spPr/>
        <p:txBody>
          <a:bodyPr>
            <a:normAutofit fontScale="92500" lnSpcReduction="10000"/>
          </a:bodyPr>
          <a:lstStyle/>
          <a:p>
            <a:r>
              <a:rPr lang="en-GB" sz="2800" dirty="0" smtClean="0"/>
              <a:t>Know the culture</a:t>
            </a:r>
          </a:p>
          <a:p>
            <a:r>
              <a:rPr lang="en-GB" sz="2800" dirty="0" smtClean="0"/>
              <a:t>Know the context</a:t>
            </a:r>
          </a:p>
          <a:p>
            <a:r>
              <a:rPr lang="en-GB" sz="2800" dirty="0" smtClean="0"/>
              <a:t>Reflect (upon the consequences of the topics you discuss) even before acting </a:t>
            </a:r>
          </a:p>
          <a:p>
            <a:r>
              <a:rPr lang="en-GB" sz="2800" dirty="0" smtClean="0"/>
              <a:t>Sometimes keep quiet.</a:t>
            </a:r>
          </a:p>
          <a:p>
            <a:endParaRPr lang="en-GB" sz="2800" dirty="0"/>
          </a:p>
          <a:p>
            <a:r>
              <a:rPr lang="en-GB" sz="2800" dirty="0" smtClean="0">
                <a:solidFill>
                  <a:schemeClr val="accent5"/>
                </a:solidFill>
              </a:rPr>
              <a:t>Teach your students (people) empathy and love</a:t>
            </a:r>
          </a:p>
          <a:p>
            <a:r>
              <a:rPr lang="en-GB" sz="2800" dirty="0" smtClean="0">
                <a:solidFill>
                  <a:schemeClr val="accent5"/>
                </a:solidFill>
              </a:rPr>
              <a:t>Encourage them to think for themselves</a:t>
            </a:r>
          </a:p>
          <a:p>
            <a:endParaRPr lang="en-GB" dirty="0"/>
          </a:p>
        </p:txBody>
      </p:sp>
    </p:spTree>
    <p:extLst>
      <p:ext uri="{BB962C8B-B14F-4D97-AF65-F5344CB8AC3E}">
        <p14:creationId xmlns:p14="http://schemas.microsoft.com/office/powerpoint/2010/main" val="1436126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18449</TotalTime>
  <Words>495</Words>
  <Application>Microsoft Macintosh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Do No Harm Potential Risks of Teaching about Social Justice</vt:lpstr>
      <vt:lpstr>Do No Harm (DNH) Principle</vt:lpstr>
      <vt:lpstr>Who might be negatively affected by the promotion of certain social justice issues in language classes?</vt:lpstr>
      <vt:lpstr>Why do we need social justice?</vt:lpstr>
      <vt:lpstr>Example 1: Age-related issues</vt:lpstr>
      <vt:lpstr>Example 2: Gender-related issues at home</vt:lpstr>
      <vt:lpstr>Example 3: The right to choose your job</vt:lpstr>
      <vt:lpstr>Example 4: Child labour</vt:lpstr>
      <vt:lpstr>Final message for the teachers</vt:lpstr>
      <vt:lpstr>Final message for language teacher trainers</vt:lpstr>
      <vt:lpstr>Human beings are members of a whole In creation of one essence and soul If one member is afflicted with pain Other members uneasy will remain If you have no sympathy for human pain The name of human you cannot retain            Saadi (Iranian poet, 13th Century)  </vt:lpstr>
      <vt:lpstr>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 Harm</dc:title>
  <dc:creator>Microsoft Office User</dc:creator>
  <cp:lastModifiedBy>Microsoft Office User</cp:lastModifiedBy>
  <cp:revision>21</cp:revision>
  <dcterms:created xsi:type="dcterms:W3CDTF">2019-03-15T15:08:47Z</dcterms:created>
  <dcterms:modified xsi:type="dcterms:W3CDTF">2019-04-10T20:27:48Z</dcterms:modified>
</cp:coreProperties>
</file>