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9" r:id="rId4"/>
    <p:sldId id="272" r:id="rId5"/>
    <p:sldId id="275" r:id="rId6"/>
    <p:sldId id="264" r:id="rId7"/>
    <p:sldId id="278" r:id="rId8"/>
    <p:sldId id="287" r:id="rId9"/>
    <p:sldId id="271" r:id="rId10"/>
    <p:sldId id="288" r:id="rId11"/>
    <p:sldId id="269" r:id="rId12"/>
    <p:sldId id="258" r:id="rId13"/>
    <p:sldId id="257" r:id="rId14"/>
    <p:sldId id="260" r:id="rId15"/>
    <p:sldId id="261" r:id="rId16"/>
    <p:sldId id="289" r:id="rId17"/>
    <p:sldId id="263" r:id="rId18"/>
    <p:sldId id="290" r:id="rId19"/>
    <p:sldId id="274" r:id="rId20"/>
    <p:sldId id="265" r:id="rId21"/>
    <p:sldId id="291" r:id="rId22"/>
    <p:sldId id="292" r:id="rId23"/>
    <p:sldId id="266" r:id="rId24"/>
    <p:sldId id="267" r:id="rId25"/>
    <p:sldId id="276" r:id="rId26"/>
    <p:sldId id="277" r:id="rId27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ADCED-9975-4DFC-8F46-39B123761A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0DC1A-12C4-417C-9C5D-D3E0205DD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72BD8-6DE3-49DF-BE69-80EB8D619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0383-8946-4032-8D4C-69E2F79B1203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B2633-004C-4B6D-A0C9-591420F7A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CAB47-B936-476E-BB7E-E199CFB39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844A-D887-4297-91E9-F52CA1708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298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60569-E5FA-403D-9DA2-EFEF86DB5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46C67-F4DA-40DB-89EA-6993F2F88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CFC24-7198-4A15-9D51-21987F2A9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0383-8946-4032-8D4C-69E2F79B1203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4A07C-8D2D-4A43-89F6-9CAD769FC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48F8E-ADAF-4215-9D9C-170218860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844A-D887-4297-91E9-F52CA1708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98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E38AF1-0255-4869-8394-00CF895967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88CC20-AB77-439C-A0EE-8B529B8A9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16A40-E2AC-40E4-84CB-CF1960856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0383-8946-4032-8D4C-69E2F79B1203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62C38-167B-4E36-8E0A-D64C11DCA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E40DD-5FBE-4C7F-92A2-D328DF9D6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844A-D887-4297-91E9-F52CA1708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53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F54A8-79EA-48F7-87BE-4AE5E9A4F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D7436-064B-424A-8149-504EFAA0C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FBD48-27CD-4B6C-B469-F09FDA04D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0383-8946-4032-8D4C-69E2F79B1203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26FAD-4E72-4F53-BA7D-31DD9B9AB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1E894-0A78-41E7-A673-7BA4B53C1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844A-D887-4297-91E9-F52CA1708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66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86848-7CB5-4649-AAE0-296DE979E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87D15-0E02-49E4-86AD-55217A28C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993B8-ECB0-44FE-8AE7-913AA5CD6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0383-8946-4032-8D4C-69E2F79B1203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4C426-51EC-4DB6-B726-41C2666D3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05958-6CFD-43ED-A252-3734614CF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844A-D887-4297-91E9-F52CA1708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399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1E3CF-CE99-4478-99E8-9DDD6D2A4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21E63-B0D8-4B2E-83D6-34AFCC706E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A2AE6-9C00-4706-A596-C47DB0387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E4F5C-303E-43E0-A466-20A8E6A06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0383-8946-4032-8D4C-69E2F79B1203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5C606-0EC9-48D6-82C3-CAB49B9CE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60182E-D945-4418-8105-D63E9EE21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844A-D887-4297-91E9-F52CA1708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57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30602-A266-465C-A066-F0147A5D5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4D71A-69C6-45FA-A337-AC50C2135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390F6-A9E5-4A4E-817E-BCE566907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676AD0-E179-4A79-A5E2-EFB429F224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684EA7-1C4F-4BC8-A6AC-E413FAECCB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10E4A5-36AC-4D2D-B571-AE60B32EA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0383-8946-4032-8D4C-69E2F79B1203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DD17BC-C5F5-4311-8D62-35ED409C6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F622AF-A16E-4600-8583-FDD6B5706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844A-D887-4297-91E9-F52CA1708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21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0663F-C48A-4B20-A520-852B729C1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30D696-85E0-4737-AF07-6C1DECD59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0383-8946-4032-8D4C-69E2F79B1203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07313D-F299-4041-A638-E286A2B2F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23A984-9AB4-48B2-A22B-C6C96C676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844A-D887-4297-91E9-F52CA1708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46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137B8E-B30F-4A87-B0BF-6AA96EEE9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0383-8946-4032-8D4C-69E2F79B1203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8648CD-CF66-4EDE-AD77-23DA32CEA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966B2-7B46-4A79-BB6F-73A863E34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844A-D887-4297-91E9-F52CA1708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46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A9DB5-3145-441F-B164-2774C7779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D7C82-4356-40F9-93BD-6088FA54A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95DB68-4D3F-4290-BACF-819F4FBFD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30BE8-69C6-4D44-A6E7-A02806A4D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0383-8946-4032-8D4C-69E2F79B1203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AF228-8514-409D-849F-810680C7E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FA391-C0C0-4BB1-A78A-41F6DB672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844A-D887-4297-91E9-F52CA1708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89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89CD1-9486-487F-89A2-56F2331E0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C90088-2D25-469B-97BD-83F1063BF5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671147-A77A-4357-AB03-F79B3C6A8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FFE59-DCA6-4AE4-91DC-BBAA2B0E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0383-8946-4032-8D4C-69E2F79B1203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39445-E64B-4E38-A4FA-90899E2FB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3A5DC-38AA-451E-A5DF-E5DABEAE2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844A-D887-4297-91E9-F52CA1708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75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FEE59C-0652-410A-A8B6-6329CAE71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5ECB0-C470-47F7-A998-A5212113A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0674E-A6A9-451C-AB64-FB22E18C9A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C0383-8946-4032-8D4C-69E2F79B1203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3B90E-F211-4290-8BE6-4DA11FBBA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E24CB-45D4-4246-869D-63B7C70166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C844A-D887-4297-91E9-F52CA1708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25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n.com/2018/09/13/africa/somali-fgm-victims-intl/index.html" TargetMode="External"/><Relationship Id="rId2" Type="http://schemas.openxmlformats.org/officeDocument/2006/relationships/hyperlink" Target="http://wrap.warwick.ac.uk/109554/2/WRAP-secular%20trends-prevalence-female-genital-mutilation-girls-analysis-Uthaman-2018.pdf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lindaruas@hotmail.com" TargetMode="External"/><Relationship Id="rId7" Type="http://schemas.openxmlformats.org/officeDocument/2006/relationships/image" Target="../media/image16.png"/><Relationship Id="rId2" Type="http://schemas.openxmlformats.org/officeDocument/2006/relationships/hyperlink" Target="https://eltagb1.wixsite.com/elta-gb/resources-and-link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8C3B7-9B67-494A-A3CC-584C7CAB1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7418" y="428978"/>
            <a:ext cx="7301347" cy="3990622"/>
          </a:xfrm>
        </p:spPr>
        <p:txBody>
          <a:bodyPr>
            <a:normAutofit/>
          </a:bodyPr>
          <a:lstStyle/>
          <a:p>
            <a:r>
              <a:rPr lang="en-GB" b="1" dirty="0"/>
              <a:t>Materials for change: simple research anyone can do to help both teachers and students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75CFC-CFA1-4A60-81F8-BDC7D1DB6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1383" y="4835236"/>
            <a:ext cx="7107382" cy="1593786"/>
          </a:xfrm>
        </p:spPr>
        <p:txBody>
          <a:bodyPr>
            <a:normAutofit lnSpcReduction="10000"/>
          </a:bodyPr>
          <a:lstStyle/>
          <a:p>
            <a:r>
              <a:rPr lang="en-GB" sz="3600" dirty="0" err="1"/>
              <a:t>AfricaTESOL</a:t>
            </a:r>
            <a:r>
              <a:rPr lang="en-GB" sz="3600" dirty="0"/>
              <a:t> PCE, Abuja</a:t>
            </a:r>
          </a:p>
          <a:p>
            <a:r>
              <a:rPr lang="en-GB" sz="3600" dirty="0"/>
              <a:t>Linda Ruas (and Ali </a:t>
            </a:r>
            <a:r>
              <a:rPr lang="en-GB" sz="3600" dirty="0" err="1"/>
              <a:t>Djau</a:t>
            </a:r>
            <a:r>
              <a:rPr lang="en-GB" sz="3600" dirty="0"/>
              <a:t> – ELTA Guinea Bissau)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D104F2-2CFD-437C-B3EB-2CCD8D6DBB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645" y="2161309"/>
            <a:ext cx="3522518" cy="469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806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1B2E46-3E29-4F73-AFA3-249EBD776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2: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09267D-BD9D-470E-8DB6-3CFD57338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400" b="1" dirty="0"/>
              <a:t>Think:</a:t>
            </a:r>
          </a:p>
          <a:p>
            <a:pPr marL="0" indent="0">
              <a:buNone/>
            </a:pPr>
            <a:r>
              <a:rPr lang="en-GB" sz="4400" b="1" dirty="0"/>
              <a:t>‘Will my students learn more if I translate?’</a:t>
            </a:r>
          </a:p>
          <a:p>
            <a:r>
              <a:rPr lang="en-GB" sz="4600" dirty="0"/>
              <a:t>discover</a:t>
            </a:r>
          </a:p>
          <a:p>
            <a:r>
              <a:rPr lang="en-GB" sz="4600" dirty="0"/>
              <a:t>analyse</a:t>
            </a:r>
          </a:p>
          <a:p>
            <a:r>
              <a:rPr lang="en-GB" sz="4600" dirty="0"/>
              <a:t>write</a:t>
            </a:r>
          </a:p>
          <a:p>
            <a:r>
              <a:rPr lang="en-GB" sz="4600" dirty="0"/>
              <a:t>share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DDBF565-B2DF-4068-8980-7956B8059F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3818" y="3436923"/>
            <a:ext cx="4561362" cy="324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597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372" y="365125"/>
            <a:ext cx="2238705" cy="1242958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Example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420" y="2036617"/>
            <a:ext cx="2098726" cy="4411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dirty="0"/>
              <a:t>2. Discover</a:t>
            </a:r>
          </a:p>
          <a:p>
            <a:pPr marL="0" indent="0">
              <a:buNone/>
            </a:pPr>
            <a:r>
              <a:rPr lang="en-GB" sz="3000" b="1" dirty="0"/>
              <a:t>3. Analyse</a:t>
            </a:r>
          </a:p>
          <a:p>
            <a:pPr marL="0" indent="0">
              <a:buNone/>
            </a:pPr>
            <a:r>
              <a:rPr lang="en-GB" sz="3000" b="1" dirty="0"/>
              <a:t>4. Write</a:t>
            </a:r>
          </a:p>
          <a:p>
            <a:pPr marL="0" indent="0">
              <a:buNone/>
            </a:pPr>
            <a:r>
              <a:rPr lang="en-GB" sz="3000" b="1" dirty="0"/>
              <a:t>5. Share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12125" y="173420"/>
            <a:ext cx="9648496" cy="6684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400" dirty="0"/>
              <a:t>a) Write 3 simple sentences about the problem, what you did, and what you learnt, and post this in the ELTA-GB WhatsApp group</a:t>
            </a:r>
          </a:p>
          <a:p>
            <a:pPr marL="0" indent="0">
              <a:buNone/>
            </a:pPr>
            <a:r>
              <a:rPr lang="en-GB" sz="3400" dirty="0"/>
              <a:t>b) Teach 2 different vocabulary lessons : </a:t>
            </a:r>
            <a:r>
              <a:rPr lang="en-GB" sz="3400" dirty="0" err="1"/>
              <a:t>i</a:t>
            </a:r>
            <a:r>
              <a:rPr lang="en-GB" sz="3400" dirty="0"/>
              <a:t>/ all in English  ii/ all words translated (Pt). Tell students you’ll give them a test the next week on all the words. Give them a quick test on the same number of words from each lesson </a:t>
            </a:r>
            <a:r>
              <a:rPr lang="en-GB" sz="3400" dirty="0" err="1"/>
              <a:t>eg</a:t>
            </a:r>
            <a:r>
              <a:rPr lang="en-GB" sz="3400" dirty="0"/>
              <a:t>. labelling 2 simple diagrams.</a:t>
            </a:r>
          </a:p>
          <a:p>
            <a:pPr marL="0" indent="0">
              <a:buNone/>
            </a:pPr>
            <a:r>
              <a:rPr lang="en-GB" sz="3400" dirty="0"/>
              <a:t>c) Lots of other teachers read it, learn from it, and try it out</a:t>
            </a:r>
          </a:p>
          <a:p>
            <a:pPr marL="0" indent="0">
              <a:buNone/>
            </a:pPr>
            <a:r>
              <a:rPr lang="en-GB" sz="3400" dirty="0"/>
              <a:t>d) Compare results and count how many words from each lesson students got correct. Is there a difference?</a:t>
            </a:r>
          </a:p>
        </p:txBody>
      </p:sp>
    </p:spTree>
    <p:extLst>
      <p:ext uri="{BB962C8B-B14F-4D97-AF65-F5344CB8AC3E}">
        <p14:creationId xmlns:p14="http://schemas.microsoft.com/office/powerpoint/2010/main" val="302728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2E373-AD7B-49C6-8456-D1E1DE06A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6600" b="1" dirty="0"/>
              <a:t>Context: Guinea Bissau</a:t>
            </a:r>
            <a:br>
              <a:rPr lang="en-GB" sz="6600" b="1" dirty="0"/>
            </a:br>
            <a:r>
              <a:rPr lang="en-GB" sz="6600" b="1" dirty="0"/>
              <a:t>Secondary school English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2CD97-7E00-4C49-B42E-F0891A011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41417"/>
            <a:ext cx="10771909" cy="4151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Observation visit, October 2018: </a:t>
            </a:r>
          </a:p>
          <a:p>
            <a:r>
              <a:rPr lang="en-GB" dirty="0"/>
              <a:t>lovely teachers making the most of very few resources and keen to learn</a:t>
            </a:r>
          </a:p>
          <a:p>
            <a:r>
              <a:rPr lang="en-GB" dirty="0"/>
              <a:t>very traditional teaching consisting mainly of copying and reading aloud</a:t>
            </a:r>
          </a:p>
          <a:p>
            <a:r>
              <a:rPr lang="en-GB" dirty="0"/>
              <a:t>very teacher-centred classes and little student engagement</a:t>
            </a:r>
          </a:p>
          <a:p>
            <a:r>
              <a:rPr lang="en-GB" dirty="0"/>
              <a:t>mostly decontextualized, unreal content </a:t>
            </a:r>
            <a:r>
              <a:rPr lang="en-GB" dirty="0" err="1"/>
              <a:t>eg.</a:t>
            </a:r>
            <a:r>
              <a:rPr lang="en-GB" dirty="0"/>
              <a:t> from US websites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4400" dirty="0"/>
              <a:t>Solution?: GLOBAL, SOCIAL AND LOCAL ISSUES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7CBB69-60AF-42E6-91FA-62D3FD47C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6129" y="365125"/>
            <a:ext cx="231457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318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73F96-D647-4093-99EC-C16F2917C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/>
              <a:t>Research involving global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69F25-04BE-4277-99D6-43DE03E44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564"/>
            <a:ext cx="10515600" cy="4611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4800" dirty="0"/>
              <a:t>a) With teachers – to motivate, engage and develop</a:t>
            </a:r>
          </a:p>
          <a:p>
            <a:pPr marL="0" indent="0">
              <a:buNone/>
            </a:pPr>
            <a:r>
              <a:rPr lang="en-GB" sz="4800" dirty="0"/>
              <a:t>b) With students – to motivate, engage, educate and mobilise</a:t>
            </a:r>
          </a:p>
          <a:p>
            <a:pPr marL="0" indent="0">
              <a:buNone/>
            </a:pPr>
            <a:r>
              <a:rPr lang="en-GB" sz="4800" dirty="0"/>
              <a:t>Key: involve them in something REAL, LOCAL, IMPORTANT </a:t>
            </a:r>
          </a:p>
          <a:p>
            <a:pPr marL="0" indent="0">
              <a:buNone/>
            </a:pPr>
            <a:r>
              <a:rPr lang="en-GB" sz="4800" b="1" dirty="0">
                <a:solidFill>
                  <a:srgbClr val="FF0000"/>
                </a:solidFill>
              </a:rPr>
              <a:t>                       What would you do? And how?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96B404-7FC5-4377-B286-23FDB149D2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71" y="5126038"/>
            <a:ext cx="3280446" cy="1845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968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4F04E-37F5-47BA-80F0-97F69E351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0948"/>
          </a:xfrm>
        </p:spPr>
        <p:txBody>
          <a:bodyPr/>
          <a:lstStyle/>
          <a:p>
            <a:r>
              <a:rPr lang="en-GB" dirty="0"/>
              <a:t>2 different pieces of research: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D08CE-78CE-4AD6-AEF5-24DE69885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27018"/>
            <a:ext cx="5181600" cy="52231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/>
              <a:t>1/ Small-scale simple classroom research </a:t>
            </a:r>
            <a:r>
              <a:rPr lang="en-GB" sz="3600" b="1" dirty="0"/>
              <a:t>about students</a:t>
            </a:r>
            <a:r>
              <a:rPr lang="en-GB" sz="3600" dirty="0"/>
              <a:t>:</a:t>
            </a:r>
          </a:p>
          <a:p>
            <a:pPr marL="0" indent="0">
              <a:buNone/>
            </a:pPr>
            <a:r>
              <a:rPr lang="en-GB" sz="3600" b="1" dirty="0">
                <a:solidFill>
                  <a:srgbClr val="FF0000"/>
                </a:solidFill>
              </a:rPr>
              <a:t>‘Does bringing global / local / social issues into English classes increase motivation to learn English and/or to get involved in the global / local / social issues?’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C2AAA7-775A-4374-9C4A-A201C3259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427018"/>
            <a:ext cx="5479473" cy="50658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/>
              <a:t>2/ Slightly more complex research </a:t>
            </a:r>
            <a:r>
              <a:rPr lang="en-GB" sz="3200" b="1" dirty="0"/>
              <a:t>about teachers</a:t>
            </a:r>
            <a:r>
              <a:rPr lang="en-GB" sz="3200" dirty="0"/>
              <a:t>: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7030A0"/>
                </a:solidFill>
              </a:rPr>
              <a:t>‘Can involving teachers in creating materials based on global / local / social issues be a motivating way of moving them on from very traditional teacher-centred copying and reading aloud to more communicative learning activities?’</a:t>
            </a:r>
          </a:p>
        </p:txBody>
      </p:sp>
    </p:spTree>
    <p:extLst>
      <p:ext uri="{BB962C8B-B14F-4D97-AF65-F5344CB8AC3E}">
        <p14:creationId xmlns:p14="http://schemas.microsoft.com/office/powerpoint/2010/main" val="884426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5D1B7-0F38-4D1E-BE13-941DE8F2C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068"/>
            <a:ext cx="10515600" cy="58702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Ali </a:t>
            </a:r>
            <a:r>
              <a:rPr lang="en-GB" b="1" dirty="0" err="1"/>
              <a:t>Djau</a:t>
            </a:r>
            <a:r>
              <a:rPr lang="en-GB" b="1" dirty="0"/>
              <a:t> – research with students - what I did</a:t>
            </a:r>
            <a:r>
              <a:rPr lang="en-GB" dirty="0"/>
              <a:t>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8A8280-4953-43D3-B2C7-829BB3810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82" y="983673"/>
            <a:ext cx="11720945" cy="57496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4900" u="sng" dirty="0"/>
              <a:t>Stage 1: January </a:t>
            </a:r>
            <a:r>
              <a:rPr lang="en-GB" sz="4900" dirty="0"/>
              <a:t> with2 different English groups do a simple survey about how interested they are in learning English and various global / social / local issues. You say a topic and they hold up the number of fingers (0 – 5, 5 = very interested,  0 = not interested at all) that represent their level of interest:</a:t>
            </a:r>
          </a:p>
          <a:p>
            <a:pPr marL="0" lvl="0" indent="0">
              <a:buNone/>
            </a:pPr>
            <a:r>
              <a:rPr lang="en-GB" sz="4900" b="1" dirty="0">
                <a:solidFill>
                  <a:srgbClr val="FF0000"/>
                </a:solidFill>
              </a:rPr>
              <a:t>Music,     English lessons,     Politics,     The environment,      Social problems in Guinea Bissau,      Health,      Food,      World problems</a:t>
            </a:r>
          </a:p>
          <a:p>
            <a:pPr marL="0" indent="0">
              <a:buNone/>
            </a:pPr>
            <a:r>
              <a:rPr lang="en-GB" sz="4900" u="sng" dirty="0"/>
              <a:t>Stage 2: February to June</a:t>
            </a:r>
            <a:r>
              <a:rPr lang="en-GB" sz="4900" dirty="0"/>
              <a:t>  use all the ELTA-GB ESA lesson plans for raising awareness about the many global / social / local issues and also for involving students more actively in English lesson in ESA lessons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69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9A8D-3664-4316-9287-67EE02F23B7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77091" y="512618"/>
            <a:ext cx="11485417" cy="59851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400" u="sng" dirty="0"/>
              <a:t>Stage 3: July</a:t>
            </a:r>
            <a:r>
              <a:rPr lang="en-GB" sz="3400" dirty="0"/>
              <a:t>  Repeat the 5 – 10 minute survey from January, counting up the total number of fingers for each topic to see if numbers 2, 3, 4, 5, 6 and 8 have increased. (‘Music’ and ‘food’ have been included as topics that most of them will already be motivated about).</a:t>
            </a:r>
          </a:p>
          <a:p>
            <a:pPr marL="0" indent="0">
              <a:buNone/>
            </a:pPr>
            <a:r>
              <a:rPr lang="en-GB" sz="3400" u="sng" dirty="0"/>
              <a:t>Results</a:t>
            </a:r>
            <a:r>
              <a:rPr lang="en-GB" sz="3400" dirty="0"/>
              <a:t>: - if number 2 has increased, this shows that bringing materials about global and social issues into English class increases motivation in learning English</a:t>
            </a:r>
          </a:p>
          <a:p>
            <a:pPr>
              <a:buFontTx/>
              <a:buChar char="-"/>
            </a:pPr>
            <a:r>
              <a:rPr lang="en-GB" sz="3400" dirty="0"/>
              <a:t>if 3, 4, 5, 6, 8 have increased, this shows that bringing materials about global and social issues into English class increases interest in these issues</a:t>
            </a:r>
          </a:p>
          <a:p>
            <a:pPr marL="0" indent="0">
              <a:buNone/>
            </a:pPr>
            <a:r>
              <a:rPr lang="en-GB" sz="4000" b="1" dirty="0">
                <a:solidFill>
                  <a:srgbClr val="7030A0"/>
                </a:solidFill>
              </a:rPr>
              <a:t>What do you think the results were?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6479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D11C0-AAE9-4AA7-9FB7-E5ADF56F3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0208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Linda Ruas – research with teachers - what I did: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27AF0-11D1-40B6-9DE2-B783DC0A1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45" y="1185334"/>
            <a:ext cx="11430000" cy="54073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u="sng" dirty="0"/>
              <a:t>Stage 1</a:t>
            </a:r>
            <a:r>
              <a:rPr lang="en-GB" sz="3600" dirty="0"/>
              <a:t>: May – October 2018 – WhatsApp group discussions</a:t>
            </a:r>
          </a:p>
          <a:p>
            <a:pPr marL="0" indent="0">
              <a:buNone/>
            </a:pPr>
            <a:r>
              <a:rPr lang="en-GB" sz="3600" u="sng" dirty="0"/>
              <a:t>Stage 2</a:t>
            </a:r>
            <a:r>
              <a:rPr lang="en-GB" sz="3600" dirty="0"/>
              <a:t>: Oct/Nov 2018 – GB visit 1 to observe teachers and deliver workshops</a:t>
            </a:r>
          </a:p>
          <a:p>
            <a:pPr marL="0" indent="0">
              <a:buNone/>
            </a:pPr>
            <a:r>
              <a:rPr lang="en-GB" sz="3600" u="sng" dirty="0"/>
              <a:t>Stage 3</a:t>
            </a:r>
            <a:r>
              <a:rPr lang="en-GB" sz="3600" dirty="0"/>
              <a:t>: Jan – April 2019 - develop simple ESA materials based on short reading texts on global / social / local issues (+ WhatsApp group support / discussions)</a:t>
            </a:r>
          </a:p>
          <a:p>
            <a:pPr marL="0" indent="0">
              <a:buNone/>
            </a:pPr>
            <a:r>
              <a:rPr lang="en-GB" sz="3600" u="sng" dirty="0"/>
              <a:t>Stage 4</a:t>
            </a:r>
            <a:r>
              <a:rPr lang="en-GB" sz="3600" dirty="0"/>
              <a:t>: April 2019 – GB visit 2 to observe teachers, deliver workshops and give laminated materials to use + new curriculum / handbook</a:t>
            </a:r>
          </a:p>
        </p:txBody>
      </p:sp>
    </p:spTree>
    <p:extLst>
      <p:ext uri="{BB962C8B-B14F-4D97-AF65-F5344CB8AC3E}">
        <p14:creationId xmlns:p14="http://schemas.microsoft.com/office/powerpoint/2010/main" val="1453860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1EEE7-E4B5-4940-884D-672ADDD4DA0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77091" y="512618"/>
            <a:ext cx="11485417" cy="5999018"/>
          </a:xfrm>
        </p:spPr>
        <p:txBody>
          <a:bodyPr/>
          <a:lstStyle/>
          <a:p>
            <a:pPr marL="0" indent="0">
              <a:buNone/>
            </a:pPr>
            <a:r>
              <a:rPr lang="en-GB" sz="4000" u="sng" dirty="0"/>
              <a:t>Stage 5</a:t>
            </a:r>
            <a:r>
              <a:rPr lang="en-GB" sz="4000" dirty="0"/>
              <a:t>: May – July 2019 – teachers try out materials (+ WhatsApp group support / discussions)</a:t>
            </a:r>
          </a:p>
          <a:p>
            <a:pPr marL="0" indent="0">
              <a:buNone/>
            </a:pPr>
            <a:r>
              <a:rPr lang="en-GB" sz="4000" u="sng" dirty="0"/>
              <a:t>Stage 6</a:t>
            </a:r>
            <a:r>
              <a:rPr lang="en-GB" sz="4000" dirty="0"/>
              <a:t>: July 2019 – GB visit 3 to observe teachers to see difference – + National Convention – feedback from teachers on using materials</a:t>
            </a:r>
          </a:p>
          <a:p>
            <a:pPr marL="0" indent="0">
              <a:buNone/>
            </a:pPr>
            <a:r>
              <a:rPr lang="en-GB" sz="4000" u="sng" dirty="0"/>
              <a:t>Stage 7</a:t>
            </a:r>
            <a:r>
              <a:rPr lang="en-GB" sz="4000" dirty="0"/>
              <a:t>: October / November 2019: GB visit 4 – observation of same teachers as last year to see difference</a:t>
            </a:r>
          </a:p>
          <a:p>
            <a:pPr marL="0" indent="0">
              <a:buNone/>
            </a:pPr>
            <a:r>
              <a:rPr lang="en-GB" sz="4400" b="1" dirty="0">
                <a:solidFill>
                  <a:srgbClr val="7030A0"/>
                </a:solidFill>
              </a:rPr>
              <a:t>What do you think the results were?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786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28693-826B-458B-9EA2-AEC9FEF0DB1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6000" b="1" dirty="0"/>
              <a:t>    Results ….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5072B7-AD66-45EB-B3AC-6801129A1C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980" y="1537854"/>
            <a:ext cx="8618049" cy="419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94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9FB82-9A63-4351-AD21-B3E034EAA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b="1" dirty="0"/>
              <a:t>This workshop: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3378C-67E9-4694-80CB-A5A3BE11C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2545" y="1825624"/>
            <a:ext cx="5881254" cy="4464339"/>
          </a:xfrm>
        </p:spPr>
        <p:txBody>
          <a:bodyPr>
            <a:normAutofit fontScale="92500" lnSpcReduction="10000"/>
          </a:bodyPr>
          <a:lstStyle/>
          <a:p>
            <a:r>
              <a:rPr lang="en-GB" sz="5400" b="1" dirty="0"/>
              <a:t>Warmer</a:t>
            </a:r>
          </a:p>
          <a:p>
            <a:r>
              <a:rPr lang="en-GB" sz="5400" b="1" dirty="0"/>
              <a:t>Types of research</a:t>
            </a:r>
          </a:p>
          <a:p>
            <a:r>
              <a:rPr lang="en-GB" sz="5400" b="1" dirty="0"/>
              <a:t>Problem / question</a:t>
            </a:r>
          </a:p>
          <a:p>
            <a:r>
              <a:rPr lang="en-GB" sz="5400" b="1" dirty="0"/>
              <a:t>Research</a:t>
            </a:r>
          </a:p>
          <a:p>
            <a:r>
              <a:rPr lang="en-GB" sz="5400" b="1" dirty="0"/>
              <a:t>Results</a:t>
            </a:r>
          </a:p>
          <a:p>
            <a:r>
              <a:rPr lang="en-GB" sz="5400" b="1" dirty="0"/>
              <a:t>What we can do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9E2619-0BF1-4C8E-9A9E-2A295FB796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89" y="2369127"/>
            <a:ext cx="4535055" cy="340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278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BAAEB-5F42-4DCA-ABBE-2C5C6C1D1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56257"/>
          </a:xfrm>
        </p:spPr>
        <p:txBody>
          <a:bodyPr>
            <a:noAutofit/>
          </a:bodyPr>
          <a:lstStyle/>
          <a:p>
            <a:r>
              <a:rPr lang="en-GB" sz="8000" dirty="0"/>
              <a:t>So … can global issues motivate both students and teachers and help teachers develop?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AEE7C-6A01-4DA8-B0A6-A45C386F6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84618"/>
            <a:ext cx="10515600" cy="1408256"/>
          </a:xfrm>
        </p:spPr>
        <p:txBody>
          <a:bodyPr/>
          <a:lstStyle/>
          <a:p>
            <a:pPr marL="0" indent="0">
              <a:buNone/>
            </a:pPr>
            <a:r>
              <a:rPr lang="en-GB" sz="7200" dirty="0"/>
              <a:t>How? Why? </a:t>
            </a:r>
            <a:r>
              <a:rPr lang="en-GB" dirty="0"/>
              <a:t>– groups of 3 or 4 discuss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9D26AB-51D4-4540-9285-63DC9AE49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3214" y="388446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5180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9D68A6-2E3E-4F4F-AE81-C39822886DF2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698998"/>
              </p:ext>
            </p:extLst>
          </p:nvPr>
        </p:nvGraphicFramePr>
        <p:xfrm>
          <a:off x="6151563" y="0"/>
          <a:ext cx="6040581" cy="7458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8255">
                  <a:extLst>
                    <a:ext uri="{9D8B030D-6E8A-4147-A177-3AD203B41FA5}">
                      <a16:colId xmlns:a16="http://schemas.microsoft.com/office/drawing/2014/main" val="211714903"/>
                    </a:ext>
                  </a:extLst>
                </a:gridCol>
                <a:gridCol w="5112326">
                  <a:extLst>
                    <a:ext uri="{9D8B030D-6E8A-4147-A177-3AD203B41FA5}">
                      <a16:colId xmlns:a16="http://schemas.microsoft.com/office/drawing/2014/main" val="4153314970"/>
                    </a:ext>
                  </a:extLst>
                </a:gridCol>
              </a:tblGrid>
              <a:tr h="16576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5/  ‘Transport’– 40 mins</a:t>
                      </a:r>
                      <a:endParaRPr lang="en-GB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7" marR="3355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565516"/>
                  </a:ext>
                </a:extLst>
              </a:tr>
              <a:tr h="1185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Objectives: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7" marR="3355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For learners to develop reading skills of skimming and reading for detail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For learners to learn vocabulary of types of transport with related prepositions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For learners to see and understand conditional sentences and use linkers ‘but’ and ‘because’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7" marR="33557" marT="0" marB="0"/>
                </a:tc>
                <a:extLst>
                  <a:ext uri="{0D108BD9-81ED-4DB2-BD59-A6C34878D82A}">
                    <a16:rowId xmlns:a16="http://schemas.microsoft.com/office/drawing/2014/main" val="2318024555"/>
                  </a:ext>
                </a:extLst>
              </a:tr>
              <a:tr h="190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1/ E - Engage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7" marR="335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7" marR="33557" marT="0" marB="0"/>
                </a:tc>
                <a:extLst>
                  <a:ext uri="{0D108BD9-81ED-4DB2-BD59-A6C34878D82A}">
                    <a16:rowId xmlns:a16="http://schemas.microsoft.com/office/drawing/2014/main" val="1687016656"/>
                  </a:ext>
                </a:extLst>
              </a:tr>
              <a:tr h="952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5  mins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7" marR="335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Play a game where one student comes to the board and draws a type of transport in 5 seconds and the others have to name it. The student who names it is the next one to come to the board and draw.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Get students to repeat the names of the types of transport several times.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7" marR="33557" marT="0" marB="0"/>
                </a:tc>
                <a:extLst>
                  <a:ext uri="{0D108BD9-81ED-4DB2-BD59-A6C34878D82A}">
                    <a16:rowId xmlns:a16="http://schemas.microsoft.com/office/drawing/2014/main" val="4023948642"/>
                  </a:ext>
                </a:extLst>
              </a:tr>
              <a:tr h="2818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2/ S - Study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7" marR="335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7" marR="33557" marT="0" marB="0"/>
                </a:tc>
                <a:extLst>
                  <a:ext uri="{0D108BD9-81ED-4DB2-BD59-A6C34878D82A}">
                    <a16:rowId xmlns:a16="http://schemas.microsoft.com/office/drawing/2014/main" val="2988216760"/>
                  </a:ext>
                </a:extLst>
              </a:tr>
              <a:tr h="266643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en-GB" sz="700" dirty="0">
                          <a:effectLst/>
                        </a:rPr>
                        <a:t>mins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5 mins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10 mins</a:t>
                      </a:r>
                      <a:endParaRPr lang="en-GB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7" marR="335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a)Prediction: Ask students: What’s the best way to get from Bissau to </a:t>
                      </a:r>
                      <a:r>
                        <a:rPr lang="en-GB" sz="1200" dirty="0" err="1">
                          <a:effectLst/>
                        </a:rPr>
                        <a:t>Bafata</a:t>
                      </a:r>
                      <a:r>
                        <a:rPr lang="en-GB" sz="1200" dirty="0">
                          <a:effectLst/>
                        </a:rPr>
                        <a:t>? They tell their partner what they think.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Check prepositions: by bus/train/ bike/ helicopter/ plane/canoe; and on foot / walking / swimming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b)Skim reading: students have 2 minutes to skim to find the best way. See if they agree with the text.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c)Read for detail / language focus: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Ask students a few questions: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Why not by plane? Because it’s too expensive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Why not by bike? Because it’s too hot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Why not by canoe? Because it’s too difficult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Guide students to see the pattern, then get them, in pairs, to write 4 more questions, and ask each other.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7" marR="33557" marT="0" marB="0"/>
                </a:tc>
                <a:extLst>
                  <a:ext uri="{0D108BD9-81ED-4DB2-BD59-A6C34878D82A}">
                    <a16:rowId xmlns:a16="http://schemas.microsoft.com/office/drawing/2014/main" val="3580539626"/>
                  </a:ext>
                </a:extLst>
              </a:tr>
              <a:tr h="166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TEXT </a:t>
                      </a:r>
                      <a:endParaRPr lang="en-GB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7" marR="335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7" marR="33557" marT="0" marB="0"/>
                </a:tc>
                <a:extLst>
                  <a:ext uri="{0D108BD9-81ED-4DB2-BD59-A6C34878D82A}">
                    <a16:rowId xmlns:a16="http://schemas.microsoft.com/office/drawing/2014/main" val="3619784099"/>
                  </a:ext>
                </a:extLst>
              </a:tr>
              <a:tr h="174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3/ A - Activate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7" marR="335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7" marR="33557" marT="0" marB="0"/>
                </a:tc>
                <a:extLst>
                  <a:ext uri="{0D108BD9-81ED-4DB2-BD59-A6C34878D82A}">
                    <a16:rowId xmlns:a16="http://schemas.microsoft.com/office/drawing/2014/main" val="3265052812"/>
                  </a:ext>
                </a:extLst>
              </a:tr>
              <a:tr h="16755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10 mins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7" marR="335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Put students in groups of 3 and get them to discuss and decide how to order the types of transport, for: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400" dirty="0">
                          <a:effectLst/>
                        </a:rPr>
                        <a:t>comfort                d)  speed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400" dirty="0">
                          <a:effectLst/>
                        </a:rPr>
                        <a:t>expense                e) personal preference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effectLst/>
                        </a:rPr>
                        <a:t>c)       sustainability                   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7" marR="33557" marT="0" marB="0"/>
                </a:tc>
                <a:extLst>
                  <a:ext uri="{0D108BD9-81ED-4DB2-BD59-A6C34878D82A}">
                    <a16:rowId xmlns:a16="http://schemas.microsoft.com/office/drawing/2014/main" val="10781183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FC5EB7E-087A-499E-9963-4032606D236B}"/>
              </a:ext>
            </a:extLst>
          </p:cNvPr>
          <p:cNvSpPr/>
          <p:nvPr/>
        </p:nvSpPr>
        <p:spPr>
          <a:xfrm>
            <a:off x="401782" y="96068"/>
            <a:ext cx="5555673" cy="6636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b="1" u="sng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Lesson 5: Transport in Guinea Bissau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What’s the best way to get from Bissau to </a:t>
            </a:r>
            <a:r>
              <a:rPr lang="en-GB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Bafata</a:t>
            </a: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could go by helicopter, but that would be very expensive. Or we could fly in a small plane, but that would be expensive too. </a:t>
            </a:r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could walk, but that would take weeks! We could go by train, but we don’t have any trains here.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could cycle if we had bikes, but it’s too hot to cycle a long distance. We could swim up the river, but that might be dangerous. Or we could go by canoe if the canoe could get along all parts of the river.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Maybe we could take a taxi, but that might be expensive. Or we could ask a </a:t>
            </a:r>
            <a:r>
              <a:rPr lang="en-GB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toca-toca</a:t>
            </a: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driver to take us there, but he’d probably say no.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best way is probably to get a bus. It will only take 3 or 4 hours, and it will be comfortable and not too expensive.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7881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F64991C-D988-4175-B600-A30919658D96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82090815"/>
              </p:ext>
            </p:extLst>
          </p:nvPr>
        </p:nvGraphicFramePr>
        <p:xfrm>
          <a:off x="8409709" y="365125"/>
          <a:ext cx="3643747" cy="6127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747">
                  <a:extLst>
                    <a:ext uri="{9D8B030D-6E8A-4147-A177-3AD203B41FA5}">
                      <a16:colId xmlns:a16="http://schemas.microsoft.com/office/drawing/2014/main" val="2451859252"/>
                    </a:ext>
                  </a:extLst>
                </a:gridCol>
              </a:tblGrid>
              <a:tr h="2042584">
                <a:tc>
                  <a:txBody>
                    <a:bodyPr/>
                    <a:lstStyle/>
                    <a:p>
                      <a:r>
                        <a:rPr lang="en-GB" sz="4400" dirty="0"/>
                        <a:t>Engage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GB" sz="2400" dirty="0"/>
                        <a:t>Personalisation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GB" sz="2400" dirty="0"/>
                        <a:t>Opinions - good or bad?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330745"/>
                  </a:ext>
                </a:extLst>
              </a:tr>
              <a:tr h="2042583">
                <a:tc>
                  <a:txBody>
                    <a:bodyPr/>
                    <a:lstStyle/>
                    <a:p>
                      <a:r>
                        <a:rPr lang="en-GB" sz="4400" dirty="0"/>
                        <a:t>Study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GB" sz="2400" dirty="0"/>
                        <a:t>Vocabulary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GB" sz="2400" dirty="0"/>
                        <a:t>Scan task (numbers)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GB" sz="2400" dirty="0"/>
                        <a:t>Reading comprehension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534814"/>
                  </a:ext>
                </a:extLst>
              </a:tr>
              <a:tr h="2042584">
                <a:tc>
                  <a:txBody>
                    <a:bodyPr/>
                    <a:lstStyle/>
                    <a:p>
                      <a:r>
                        <a:rPr lang="en-GB" sz="4400" dirty="0"/>
                        <a:t>Activate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GB" sz="2800" dirty="0"/>
                        <a:t>Discussion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GB" sz="2800" dirty="0"/>
                        <a:t>Poster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GB" sz="2800" dirty="0"/>
                        <a:t>Radio bulletin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31033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727386F-25C3-4489-A89E-E40E87851597}"/>
              </a:ext>
            </a:extLst>
          </p:cNvPr>
          <p:cNvSpPr/>
          <p:nvPr/>
        </p:nvSpPr>
        <p:spPr>
          <a:xfrm>
            <a:off x="457201" y="138545"/>
            <a:ext cx="7675418" cy="6259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GB" b="1" u="sng" kern="1800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Lesson 10: FGM</a:t>
            </a:r>
            <a:r>
              <a:rPr lang="en-GB" sz="16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GB" b="1" kern="1800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'Huge and significant decline' in FGM across most of Africa, report says     </a:t>
            </a:r>
            <a:r>
              <a:rPr lang="en-GB" b="1" dirty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(CNN)</a:t>
            </a:r>
            <a:r>
              <a:rPr lang="en-GB" b="1" dirty="0">
                <a:solidFill>
                  <a:srgbClr val="73737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November 7, 2018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125"/>
              </a:spcAft>
            </a:pPr>
            <a:r>
              <a:rPr lang="en-GB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rate of female genital mutilation, or cutting, in young girls has seen a "huge and significant decline" across most parts of Africa over nearly three decades, according to a new analysis.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fastest drop has been in East Africa, says the report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published Wednesday in the British Medical Journal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There, prevalence among girls up to 14 years old dropped from 71.4% in 1995 to 8% in 2016.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Traditionally, rates have been high in East African nations, 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such as Somalia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98% of women between the ages of 15 and 49 have been cut, according to UN figures</a:t>
            </a:r>
            <a:r>
              <a:rPr lang="en-GB" dirty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decline has been "much slower" in West and North Africa but is still significant, said the report's authors, a team of UK and South African researchers led by </a:t>
            </a:r>
            <a:r>
              <a:rPr lang="en-GB" dirty="0" err="1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Ngianga-Bakwin</a:t>
            </a:r>
            <a:r>
              <a:rPr lang="en-GB" dirty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Kandala</a:t>
            </a:r>
            <a:r>
              <a:rPr lang="en-GB" dirty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professor of biostatistics at Britain's Northumbria University.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North Africa, the percentage of girls undergoing FGM dropped from 57.7% to 14.1% between 1990 and 2015, according to the report. Meanwhile, in West Africa, the prevalence of the practice fell from 73.6% in 1996 to 25.4% in 2017.</a:t>
            </a:r>
            <a:r>
              <a:rPr lang="en-GB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021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02885-24BF-4491-8286-5DA95D4CD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Task: create some simple lesson plans to a) motivate teachers and students and b) help develop interactive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42A84-9143-45F4-A5FF-D2B258C7D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9017"/>
            <a:ext cx="10823222" cy="43038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000" dirty="0"/>
              <a:t>1/ decide on a </a:t>
            </a:r>
            <a:r>
              <a:rPr lang="en-GB" sz="3000" b="1" dirty="0"/>
              <a:t>global / local / social / African issue </a:t>
            </a:r>
            <a:r>
              <a:rPr lang="en-GB" sz="3000" dirty="0"/>
              <a:t>you’d like to create a lesson about</a:t>
            </a:r>
          </a:p>
          <a:p>
            <a:pPr marL="0" indent="0">
              <a:buNone/>
            </a:pPr>
            <a:r>
              <a:rPr lang="en-GB" sz="3000" dirty="0"/>
              <a:t>2/ write / find a short</a:t>
            </a:r>
            <a:r>
              <a:rPr lang="en-GB" sz="3000" b="1" dirty="0"/>
              <a:t> text </a:t>
            </a:r>
          </a:p>
          <a:p>
            <a:pPr marL="0" indent="0">
              <a:buNone/>
            </a:pPr>
            <a:r>
              <a:rPr lang="en-GB" sz="3000" dirty="0"/>
              <a:t>3/ decide on the </a:t>
            </a:r>
            <a:r>
              <a:rPr lang="en-GB" sz="3000" b="1" dirty="0"/>
              <a:t>objectives</a:t>
            </a:r>
            <a:r>
              <a:rPr lang="en-GB" sz="3000" dirty="0"/>
              <a:t> of the lesson:</a:t>
            </a:r>
          </a:p>
          <a:p>
            <a:pPr>
              <a:buFontTx/>
              <a:buChar char="-"/>
            </a:pPr>
            <a:r>
              <a:rPr lang="en-GB" sz="3000" dirty="0"/>
              <a:t>Skills objectives: which reading skill(s) do you want to develop?</a:t>
            </a:r>
          </a:p>
          <a:p>
            <a:pPr>
              <a:buFontTx/>
              <a:buChar char="-"/>
            </a:pPr>
            <a:r>
              <a:rPr lang="en-GB" sz="3000" dirty="0"/>
              <a:t>Language objectives: vocabulary? / grammatical structure? / function?</a:t>
            </a:r>
          </a:p>
          <a:p>
            <a:pPr>
              <a:buFontTx/>
              <a:buChar char="-"/>
            </a:pPr>
            <a:r>
              <a:rPr lang="en-GB" sz="3000" dirty="0"/>
              <a:t>Awareness-raising objective: what is the important topic to discuss?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21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2D7DB-D39C-41BB-9685-F303476C1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458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Task (continued):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51236-0B2B-49D9-A857-2B35743A3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5" y="1011382"/>
            <a:ext cx="11277600" cy="54814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4/ Decide on a lesson </a:t>
            </a:r>
            <a:r>
              <a:rPr lang="en-GB" sz="3200" b="1" dirty="0"/>
              <a:t>length</a:t>
            </a:r>
            <a:r>
              <a:rPr lang="en-GB" sz="3200" dirty="0"/>
              <a:t>: </a:t>
            </a:r>
            <a:r>
              <a:rPr lang="en-GB" sz="3200" dirty="0" err="1"/>
              <a:t>eg.</a:t>
            </a:r>
            <a:r>
              <a:rPr lang="en-GB" sz="3200" dirty="0"/>
              <a:t> 40 mins? And the </a:t>
            </a:r>
            <a:r>
              <a:rPr lang="en-GB" sz="3200" b="1" dirty="0"/>
              <a:t>level</a:t>
            </a:r>
            <a:r>
              <a:rPr lang="en-GB" sz="3200" dirty="0"/>
              <a:t> of the class</a:t>
            </a:r>
          </a:p>
          <a:p>
            <a:pPr marL="0" indent="0">
              <a:buNone/>
            </a:pPr>
            <a:r>
              <a:rPr lang="en-GB" sz="3200" dirty="0"/>
              <a:t>5/ Plan an ESA lesson: </a:t>
            </a:r>
          </a:p>
          <a:p>
            <a:pPr marL="0" indent="0">
              <a:buNone/>
            </a:pPr>
            <a:r>
              <a:rPr lang="en-GB" sz="3200" dirty="0"/>
              <a:t>E – </a:t>
            </a:r>
            <a:r>
              <a:rPr lang="en-GB" sz="3200" b="1" dirty="0"/>
              <a:t>engage</a:t>
            </a:r>
            <a:r>
              <a:rPr lang="en-GB" sz="3200" dirty="0"/>
              <a:t> – a 5–15-min pair/group task that leads into the topic and lesson, involves all learners, is at the right level of ability</a:t>
            </a:r>
          </a:p>
          <a:p>
            <a:pPr marL="0" indent="0">
              <a:buNone/>
            </a:pPr>
            <a:r>
              <a:rPr lang="en-GB" sz="3200" dirty="0"/>
              <a:t>S – </a:t>
            </a:r>
            <a:r>
              <a:rPr lang="en-GB" sz="3200" b="1" dirty="0"/>
              <a:t>study</a:t>
            </a:r>
            <a:r>
              <a:rPr lang="en-GB" sz="3200" dirty="0"/>
              <a:t> – 1 – 4 tasks, preferably pair / group </a:t>
            </a:r>
            <a:r>
              <a:rPr lang="en-GB" sz="3200" dirty="0" err="1"/>
              <a:t>eg.</a:t>
            </a:r>
            <a:r>
              <a:rPr lang="en-GB" sz="3200" dirty="0"/>
              <a:t> vocabulary pre-teach, text prediction, skim and/or scan tasks, detailed reading tasks, focus on target language</a:t>
            </a:r>
          </a:p>
          <a:p>
            <a:pPr marL="0" indent="0">
              <a:buNone/>
            </a:pPr>
            <a:r>
              <a:rPr lang="en-GB" sz="3200" dirty="0"/>
              <a:t>A – </a:t>
            </a:r>
            <a:r>
              <a:rPr lang="en-GB" sz="3200" b="1" dirty="0"/>
              <a:t>activate</a:t>
            </a:r>
            <a:r>
              <a:rPr lang="en-GB" sz="3200" dirty="0"/>
              <a:t> – 1 or 2 pair or group tasks to get students to think about and discuss the issue in question</a:t>
            </a:r>
          </a:p>
        </p:txBody>
      </p:sp>
    </p:spTree>
    <p:extLst>
      <p:ext uri="{BB962C8B-B14F-4D97-AF65-F5344CB8AC3E}">
        <p14:creationId xmlns:p14="http://schemas.microsoft.com/office/powerpoint/2010/main" val="261042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49F46-7217-469F-BE29-D838AE2FF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7930"/>
          </a:xfrm>
        </p:spPr>
        <p:txBody>
          <a:bodyPr/>
          <a:lstStyle/>
          <a:p>
            <a:r>
              <a:rPr lang="en-GB" b="1" dirty="0"/>
              <a:t>Research you can do now: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83529-2FFE-4EDD-ABB3-E5A4A54F2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8582"/>
            <a:ext cx="10515600" cy="47083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600" dirty="0"/>
              <a:t>1. With </a:t>
            </a:r>
            <a:r>
              <a:rPr lang="en-GB" sz="3600" b="1" dirty="0"/>
              <a:t>students</a:t>
            </a:r>
            <a:r>
              <a:rPr lang="en-GB" sz="3600" dirty="0"/>
              <a:t> or with </a:t>
            </a:r>
            <a:r>
              <a:rPr lang="en-GB" sz="3600" b="1" dirty="0"/>
              <a:t>teachers</a:t>
            </a:r>
            <a:r>
              <a:rPr lang="en-GB" sz="3600" dirty="0"/>
              <a:t>?</a:t>
            </a:r>
          </a:p>
          <a:p>
            <a:pPr marL="0" indent="0">
              <a:buNone/>
            </a:pPr>
            <a:r>
              <a:rPr lang="en-GB" sz="3600" dirty="0"/>
              <a:t>2. About </a:t>
            </a:r>
            <a:r>
              <a:rPr lang="en-GB" sz="3600" b="1" dirty="0"/>
              <a:t>one specific </a:t>
            </a:r>
            <a:r>
              <a:rPr lang="en-GB" sz="3600" dirty="0"/>
              <a:t>global / social issue or </a:t>
            </a:r>
            <a:r>
              <a:rPr lang="en-GB" sz="3600" b="1" dirty="0"/>
              <a:t>many</a:t>
            </a:r>
            <a:r>
              <a:rPr lang="en-GB" sz="3600" dirty="0"/>
              <a:t> global / social issues?</a:t>
            </a:r>
          </a:p>
          <a:p>
            <a:pPr marL="0" indent="0">
              <a:buNone/>
            </a:pPr>
            <a:r>
              <a:rPr lang="en-GB" sz="3600" dirty="0"/>
              <a:t>3. How much </a:t>
            </a:r>
            <a:r>
              <a:rPr lang="en-GB" sz="3600" b="1" dirty="0"/>
              <a:t>time</a:t>
            </a:r>
            <a:r>
              <a:rPr lang="en-GB" sz="3600" dirty="0"/>
              <a:t> do you have?</a:t>
            </a:r>
          </a:p>
          <a:p>
            <a:pPr marL="0" indent="0">
              <a:buNone/>
            </a:pPr>
            <a:r>
              <a:rPr lang="en-GB" sz="3600" dirty="0"/>
              <a:t>4. What’s the </a:t>
            </a:r>
            <a:r>
              <a:rPr lang="en-GB" sz="3600" b="1" dirty="0"/>
              <a:t>problem / question </a:t>
            </a:r>
            <a:r>
              <a:rPr lang="en-GB" sz="3600" dirty="0"/>
              <a:t>you’re working on?</a:t>
            </a:r>
          </a:p>
          <a:p>
            <a:pPr marL="0" indent="0">
              <a:buNone/>
            </a:pPr>
            <a:r>
              <a:rPr lang="en-GB" sz="3600" dirty="0"/>
              <a:t>5. What’s your </a:t>
            </a:r>
            <a:r>
              <a:rPr lang="en-GB" sz="3600" b="1" dirty="0"/>
              <a:t>plan</a:t>
            </a:r>
            <a:r>
              <a:rPr lang="en-GB" sz="3600" dirty="0"/>
              <a:t>?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b="1" dirty="0"/>
              <a:t>6. Results?</a:t>
            </a:r>
            <a:r>
              <a:rPr lang="en-GB" sz="3600" dirty="0"/>
              <a:t> </a:t>
            </a:r>
            <a:r>
              <a:rPr lang="en-GB" sz="3600" b="1" dirty="0"/>
              <a:t>Write? Share?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41FEBE-3020-49EA-9030-649CA17A3A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264" y="4479235"/>
            <a:ext cx="3064714" cy="201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7040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FCC66-3619-41A6-B102-7A804E751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/>
              <a:t>Follow-up support: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DE4A2-A9A6-4FD1-BBFB-CFF77F1D4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933" y="1470991"/>
            <a:ext cx="11032867" cy="4705972"/>
          </a:xfrm>
        </p:spPr>
        <p:txBody>
          <a:bodyPr/>
          <a:lstStyle/>
          <a:p>
            <a:r>
              <a:rPr lang="en-GB" sz="4000" dirty="0"/>
              <a:t>ELTA-GB website:</a:t>
            </a:r>
          </a:p>
          <a:p>
            <a:pPr marL="0" indent="0">
              <a:buNone/>
            </a:pPr>
            <a:r>
              <a:rPr lang="en-GB" sz="2400" dirty="0">
                <a:hlinkClick r:id="rId2"/>
              </a:rPr>
              <a:t>https://eltagb1.wixsite.com/elta-gb/resources-and-links</a:t>
            </a:r>
            <a:endParaRPr lang="en-GB" sz="2400" dirty="0">
              <a:hlinkClick r:id="rId3"/>
            </a:endParaRPr>
          </a:p>
          <a:p>
            <a:r>
              <a:rPr lang="en-GB" sz="4000" dirty="0">
                <a:hlinkClick r:id="rId3"/>
              </a:rPr>
              <a:t>lindaruas@hotmail.com</a:t>
            </a:r>
            <a:endParaRPr lang="en-GB" sz="4000" dirty="0"/>
          </a:p>
          <a:p>
            <a:r>
              <a:rPr lang="en-GB" sz="4000" dirty="0" err="1"/>
              <a:t>ResearchSIG</a:t>
            </a:r>
            <a:r>
              <a:rPr lang="en-GB" sz="4000" dirty="0"/>
              <a:t> webinars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009D5B-9557-4A2C-B54B-EEBD387FDE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7854" y="58159"/>
            <a:ext cx="4744146" cy="33708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F85DF6-804A-4158-9C96-7965CED89A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315" y="4226517"/>
            <a:ext cx="2872842" cy="23039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EDDE5EF-3E7D-4696-857B-F0465B28F8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7381" y="4244052"/>
            <a:ext cx="5856200" cy="22688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FB88360-710D-44E7-8A26-2AA6D5D208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95160" y="4318900"/>
            <a:ext cx="2136218" cy="213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0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2E126-4862-460B-B9BC-AA2863881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7929"/>
          </a:xfrm>
        </p:spPr>
        <p:txBody>
          <a:bodyPr/>
          <a:lstStyle/>
          <a:p>
            <a:r>
              <a:rPr lang="en-GB" b="1" dirty="0"/>
              <a:t>Which is most interesting? And why?: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65AA3B-B14C-443B-947A-530E93428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5733" y="1509713"/>
            <a:ext cx="5444067" cy="498316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dirty="0"/>
              <a:t>Inspirational Bissau Guinean women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Cashew nut harvest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The new ‘Black Culture’ museum in Dakar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Protecting us from diseases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Organic food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A7F369-9F4D-4FBE-91DE-489FE8E92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2078181"/>
            <a:ext cx="5720644" cy="45165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/>
              <a:t>6. Safe sex for teenagers</a:t>
            </a:r>
          </a:p>
          <a:p>
            <a:pPr marL="0" indent="0">
              <a:buNone/>
            </a:pPr>
            <a:r>
              <a:rPr lang="en-GB" sz="3600" dirty="0"/>
              <a:t>7. Parents sharing childcare</a:t>
            </a:r>
          </a:p>
          <a:p>
            <a:pPr marL="0" indent="0">
              <a:buNone/>
            </a:pPr>
            <a:r>
              <a:rPr lang="en-GB" sz="3600" dirty="0"/>
              <a:t>8. Women in the fields</a:t>
            </a:r>
          </a:p>
          <a:p>
            <a:pPr marL="0" indent="0">
              <a:buNone/>
            </a:pPr>
            <a:r>
              <a:rPr lang="en-GB" sz="3600" dirty="0"/>
              <a:t>9. The Voodoo Festival, Benin</a:t>
            </a:r>
          </a:p>
          <a:p>
            <a:pPr marL="0" indent="0">
              <a:buNone/>
            </a:pPr>
            <a:r>
              <a:rPr lang="en-GB" sz="3600" dirty="0"/>
              <a:t>10. FGM</a:t>
            </a:r>
          </a:p>
          <a:p>
            <a:pPr marL="0" indent="0">
              <a:buNone/>
            </a:pPr>
            <a:r>
              <a:rPr lang="en-GB" sz="3600" dirty="0"/>
              <a:t>11. Girls and boys are equal</a:t>
            </a:r>
          </a:p>
          <a:p>
            <a:pPr marL="0" indent="0">
              <a:buNone/>
            </a:pPr>
            <a:r>
              <a:rPr lang="en-GB" sz="3600" dirty="0"/>
              <a:t>12. Renewable energy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565FE5-5A05-40E0-82F0-A4B64ADB2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040" y="89838"/>
            <a:ext cx="2651124" cy="198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051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B8E7B-8155-4DEE-A015-ACCFEA967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475057"/>
          </a:xfrm>
        </p:spPr>
        <p:txBody>
          <a:bodyPr>
            <a:noAutofit/>
          </a:bodyPr>
          <a:lstStyle/>
          <a:p>
            <a:r>
              <a:rPr lang="en-GB" sz="4800" dirty="0"/>
              <a:t>1/ Are global and social issues on the secondary English curriculum?</a:t>
            </a:r>
            <a:br>
              <a:rPr lang="en-GB" sz="4800" dirty="0"/>
            </a:br>
            <a:r>
              <a:rPr lang="en-GB" sz="4800" dirty="0"/>
              <a:t>2/ Do teachers and students think they should be?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240A5-D7E9-4DD7-BA82-DD0C7DB32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164" y="3228109"/>
            <a:ext cx="10931236" cy="32647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100" b="1" i="1" u="sng" dirty="0"/>
              <a:t>Interface between ELT Policies and Practice: A Global Perspective</a:t>
            </a:r>
            <a:endParaRPr lang="en-GB" sz="3100" b="1" u="sng" dirty="0"/>
          </a:p>
          <a:p>
            <a:pPr marL="0" indent="0">
              <a:buNone/>
            </a:pPr>
            <a:r>
              <a:rPr lang="en-US" sz="2400" b="1" dirty="0"/>
              <a:t>Editors: </a:t>
            </a:r>
            <a:r>
              <a:rPr lang="en-US" sz="2400" b="1" i="1" dirty="0"/>
              <a:t>Eric </a:t>
            </a:r>
            <a:r>
              <a:rPr lang="en-US" sz="2400" b="1" i="1" dirty="0" err="1"/>
              <a:t>Ekembe</a:t>
            </a:r>
            <a:r>
              <a:rPr lang="en-US" sz="2400" b="1" i="1" dirty="0"/>
              <a:t>, Lauren Harvey, Eric Dwyer</a:t>
            </a:r>
            <a:r>
              <a:rPr lang="en-GB" sz="2400" i="1" dirty="0"/>
              <a:t>  </a:t>
            </a:r>
            <a:r>
              <a:rPr lang="en-US" sz="2400" b="1" dirty="0"/>
              <a:t>Publisher: </a:t>
            </a:r>
            <a:r>
              <a:rPr lang="en-US" sz="2400" b="1" i="1" dirty="0"/>
              <a:t>Palgrave Macmillan </a:t>
            </a:r>
            <a:endParaRPr lang="en-GB" sz="2400" dirty="0"/>
          </a:p>
          <a:p>
            <a:pPr marL="0" indent="0">
              <a:buNone/>
            </a:pPr>
            <a:r>
              <a:rPr lang="en-GB" b="1" dirty="0"/>
              <a:t>Policy on global issues in Sub Saharan Africa: a possible role for ELT from examples in Guinea Bissau, Senegal and DRC  </a:t>
            </a:r>
            <a:r>
              <a:rPr lang="en-GB" dirty="0"/>
              <a:t>by Linda Ruas and Ali </a:t>
            </a:r>
            <a:r>
              <a:rPr lang="en-GB" dirty="0" err="1"/>
              <a:t>Djau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sz="6000" dirty="0"/>
          </a:p>
          <a:p>
            <a:pPr marL="0" indent="0">
              <a:buNone/>
            </a:pPr>
            <a:r>
              <a:rPr lang="en-GB" sz="6000" dirty="0"/>
              <a:t>How would you find out?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D3EE06-136E-43E0-B94A-8CC149D1C8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0325" y="5053446"/>
            <a:ext cx="3211676" cy="180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677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74768B-6B2F-475D-9067-0AAC8778A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3857"/>
          </a:xfrm>
        </p:spPr>
        <p:txBody>
          <a:bodyPr>
            <a:normAutofit fontScale="90000"/>
          </a:bodyPr>
          <a:lstStyle/>
          <a:p>
            <a:r>
              <a:rPr lang="en-GB" dirty="0"/>
              <a:t>Which type of research?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FC676-3F84-4DE0-8A84-91C05A5A68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22218"/>
            <a:ext cx="7654636" cy="50547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/>
              <a:t>1/ Guinea Bissau, Senegal and DRC and relevance of global and social issues</a:t>
            </a:r>
          </a:p>
          <a:p>
            <a:pPr marL="0" indent="0">
              <a:buNone/>
            </a:pPr>
            <a:r>
              <a:rPr lang="en-GB" sz="4000" dirty="0"/>
              <a:t>2/ Look at the curricula and extract references to global / social issues</a:t>
            </a:r>
          </a:p>
          <a:p>
            <a:pPr marL="0" indent="0">
              <a:buNone/>
            </a:pPr>
            <a:r>
              <a:rPr lang="en-GB" sz="4000" dirty="0"/>
              <a:t>3/ Ask teachers and students if they think these issues should be included in English classes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B9AA52-2A4B-441E-BEAD-4571D79B5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69926" y="365126"/>
            <a:ext cx="2909456" cy="5811838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GB" dirty="0"/>
              <a:t>Questioning and recording answers</a:t>
            </a:r>
          </a:p>
          <a:p>
            <a:pPr marL="514350" indent="-514350">
              <a:buAutoNum type="alphaLcParenR"/>
            </a:pPr>
            <a:r>
              <a:rPr lang="en-GB" dirty="0"/>
              <a:t>Background context study</a:t>
            </a:r>
          </a:p>
          <a:p>
            <a:pPr marL="514350" indent="-514350">
              <a:buAutoNum type="alphaLcParenR"/>
            </a:pPr>
            <a:r>
              <a:rPr lang="en-GB" dirty="0"/>
              <a:t>Qualitative research</a:t>
            </a:r>
          </a:p>
          <a:p>
            <a:pPr marL="514350" indent="-514350">
              <a:buAutoNum type="alphaLcParenR"/>
            </a:pPr>
            <a:r>
              <a:rPr lang="en-GB" dirty="0"/>
              <a:t>Quantitative research</a:t>
            </a:r>
          </a:p>
          <a:p>
            <a:pPr marL="514350" indent="-514350">
              <a:buAutoNum type="alphaLcParenR"/>
            </a:pPr>
            <a:r>
              <a:rPr lang="en-GB" dirty="0"/>
              <a:t>Action research</a:t>
            </a:r>
          </a:p>
          <a:p>
            <a:pPr marL="514350" indent="-514350">
              <a:buAutoNum type="alphaLcParenR"/>
            </a:pPr>
            <a:r>
              <a:rPr lang="en-GB" dirty="0"/>
              <a:t>Descriptive research</a:t>
            </a:r>
          </a:p>
        </p:txBody>
      </p:sp>
    </p:spTree>
    <p:extLst>
      <p:ext uri="{BB962C8B-B14F-4D97-AF65-F5344CB8AC3E}">
        <p14:creationId xmlns:p14="http://schemas.microsoft.com/office/powerpoint/2010/main" val="3101514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1" y="365125"/>
            <a:ext cx="11238425" cy="1325563"/>
          </a:xfrm>
        </p:spPr>
        <p:txBody>
          <a:bodyPr>
            <a:normAutofit/>
          </a:bodyPr>
          <a:lstStyle/>
          <a:p>
            <a:r>
              <a:rPr lang="en-GB" sz="4200" b="1" dirty="0"/>
              <a:t>Research and the power to investigate and change: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28870" y="1703602"/>
            <a:ext cx="4691269" cy="4392398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864771" y="1690687"/>
            <a:ext cx="5927836" cy="4804705"/>
          </a:xfrm>
        </p:spPr>
        <p:txBody>
          <a:bodyPr>
            <a:noAutofit/>
          </a:bodyPr>
          <a:lstStyle/>
          <a:p>
            <a:r>
              <a:rPr lang="en-GB" sz="4000" dirty="0"/>
              <a:t>Motivates teachers</a:t>
            </a:r>
          </a:p>
          <a:p>
            <a:r>
              <a:rPr lang="en-GB" sz="4000" dirty="0"/>
              <a:t>Improves teaching</a:t>
            </a:r>
          </a:p>
          <a:p>
            <a:r>
              <a:rPr lang="en-GB" sz="4000" dirty="0"/>
              <a:t>Solves problems</a:t>
            </a:r>
          </a:p>
          <a:p>
            <a:r>
              <a:rPr lang="en-GB" sz="4000" dirty="0"/>
              <a:t>Builds stronger communities of teachers</a:t>
            </a:r>
          </a:p>
          <a:p>
            <a:r>
              <a:rPr lang="en-GB" sz="4000" dirty="0"/>
              <a:t>Makes teachers feel more powerful</a:t>
            </a:r>
          </a:p>
        </p:txBody>
      </p:sp>
    </p:spTree>
    <p:extLst>
      <p:ext uri="{BB962C8B-B14F-4D97-AF65-F5344CB8AC3E}">
        <p14:creationId xmlns:p14="http://schemas.microsoft.com/office/powerpoint/2010/main" val="2339334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7289"/>
          </a:xfrm>
        </p:spPr>
        <p:txBody>
          <a:bodyPr/>
          <a:lstStyle/>
          <a:p>
            <a:r>
              <a:rPr lang="en-GB" b="1" dirty="0"/>
              <a:t>Steps</a:t>
            </a:r>
            <a:r>
              <a:rPr lang="en-GB" dirty="0"/>
              <a:t>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308538"/>
            <a:ext cx="10780986" cy="510802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3400" b="1" dirty="0"/>
              <a:t>Think</a:t>
            </a:r>
            <a:r>
              <a:rPr lang="en-GB" sz="3400" dirty="0"/>
              <a:t> – decide on a problem you’d like to find out more about</a:t>
            </a:r>
          </a:p>
          <a:p>
            <a:pPr marL="514350" indent="-514350">
              <a:buAutoNum type="arabicPeriod"/>
            </a:pPr>
            <a:r>
              <a:rPr lang="en-GB" sz="3400" b="1" dirty="0"/>
              <a:t>Discover – </a:t>
            </a:r>
            <a:r>
              <a:rPr lang="en-GB" sz="3400" dirty="0"/>
              <a:t>change what you do / change what the students do / experiment / try out something new / ask  / discuss</a:t>
            </a:r>
          </a:p>
          <a:p>
            <a:pPr marL="514350" indent="-514350">
              <a:buAutoNum type="arabicPeriod"/>
            </a:pPr>
            <a:r>
              <a:rPr lang="en-GB" sz="3400" b="1" dirty="0"/>
              <a:t>Analyse </a:t>
            </a:r>
            <a:r>
              <a:rPr lang="en-GB" sz="3400" dirty="0"/>
              <a:t>– look at what happened / what people said or did to see what conclusions you can draw</a:t>
            </a:r>
          </a:p>
          <a:p>
            <a:pPr marL="514350" indent="-514350">
              <a:buAutoNum type="arabicPeriod"/>
            </a:pPr>
            <a:r>
              <a:rPr lang="en-GB" sz="3400" b="1" dirty="0"/>
              <a:t>Write </a:t>
            </a:r>
            <a:r>
              <a:rPr lang="en-GB" sz="3400" dirty="0"/>
              <a:t>–  to summarise what you found out</a:t>
            </a:r>
          </a:p>
          <a:p>
            <a:pPr marL="514350" indent="-514350">
              <a:buAutoNum type="arabicPeriod"/>
            </a:pPr>
            <a:r>
              <a:rPr lang="en-GB" sz="3400" b="1" dirty="0"/>
              <a:t>Share </a:t>
            </a:r>
            <a:r>
              <a:rPr lang="en-GB" sz="3400" dirty="0"/>
              <a:t>– so others can learn what you learnt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b="1" dirty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594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70090-AD0A-401F-887F-2E0226E09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F33B6-6342-4CF4-A9B4-D2C130709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4945"/>
            <a:ext cx="10515600" cy="43620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6400" dirty="0"/>
              <a:t>Think: </a:t>
            </a:r>
          </a:p>
          <a:p>
            <a:pPr marL="0" indent="0">
              <a:buNone/>
            </a:pPr>
            <a:r>
              <a:rPr lang="en-GB" sz="6400" dirty="0"/>
              <a:t>   ‘Can my students work faster?’</a:t>
            </a:r>
          </a:p>
          <a:p>
            <a:pPr>
              <a:buFontTx/>
              <a:buChar char="-"/>
            </a:pPr>
            <a:r>
              <a:rPr lang="en-GB" sz="4800" dirty="0"/>
              <a:t>discover</a:t>
            </a:r>
          </a:p>
          <a:p>
            <a:pPr>
              <a:buFontTx/>
              <a:buChar char="-"/>
            </a:pPr>
            <a:r>
              <a:rPr lang="en-GB" sz="4800" dirty="0"/>
              <a:t>analyse</a:t>
            </a:r>
          </a:p>
          <a:p>
            <a:pPr>
              <a:buFontTx/>
              <a:buChar char="-"/>
            </a:pPr>
            <a:r>
              <a:rPr lang="en-GB" sz="4800" dirty="0"/>
              <a:t>write</a:t>
            </a:r>
          </a:p>
          <a:p>
            <a:pPr>
              <a:buFontTx/>
              <a:buChar char="-"/>
            </a:pPr>
            <a:r>
              <a:rPr lang="en-GB" sz="4800" dirty="0"/>
              <a:t>share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02D8BF-69FD-4C5B-A8EA-924CFB1A2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7974" y="3689497"/>
            <a:ext cx="3975826" cy="3071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882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434" y="365125"/>
            <a:ext cx="2128345" cy="1325563"/>
          </a:xfrm>
        </p:spPr>
        <p:txBody>
          <a:bodyPr/>
          <a:lstStyle/>
          <a:p>
            <a:r>
              <a:rPr lang="en-GB" b="1" dirty="0"/>
              <a:t>Example 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434" y="1825625"/>
            <a:ext cx="2128345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3000" b="1" dirty="0">
                <a:solidFill>
                  <a:srgbClr val="FF0000"/>
                </a:solidFill>
              </a:rPr>
              <a:t>Think </a:t>
            </a:r>
          </a:p>
          <a:p>
            <a:pPr marL="514350" indent="-514350">
              <a:buAutoNum type="arabicPeriod"/>
            </a:pPr>
            <a:r>
              <a:rPr lang="en-GB" sz="3000" b="1" dirty="0">
                <a:solidFill>
                  <a:srgbClr val="7030A0"/>
                </a:solidFill>
              </a:rPr>
              <a:t>Discover</a:t>
            </a:r>
          </a:p>
          <a:p>
            <a:pPr marL="514350" indent="-514350">
              <a:buAutoNum type="arabicPeriod"/>
            </a:pPr>
            <a:r>
              <a:rPr lang="en-GB" sz="3000" b="1" dirty="0"/>
              <a:t>Analyse</a:t>
            </a:r>
          </a:p>
          <a:p>
            <a:pPr marL="514350" indent="-514350">
              <a:buAutoNum type="arabicPeriod"/>
            </a:pPr>
            <a:r>
              <a:rPr lang="en-GB" sz="3000" b="1" dirty="0"/>
              <a:t>Write</a:t>
            </a:r>
          </a:p>
          <a:p>
            <a:pPr marL="514350" indent="-514350">
              <a:buAutoNum type="arabicPeriod"/>
            </a:pPr>
            <a:r>
              <a:rPr lang="en-GB" sz="3000" b="1" dirty="0"/>
              <a:t> Share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0138" y="365124"/>
            <a:ext cx="9301655" cy="6272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b="1" dirty="0"/>
              <a:t>a) Note the time the students took and the number of students who wrote the number of sentences you asked for – did it work?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FF0000"/>
                </a:solidFill>
              </a:rPr>
              <a:t>b) Can students work faster?</a:t>
            </a:r>
          </a:p>
          <a:p>
            <a:pPr marL="0" indent="0">
              <a:buNone/>
            </a:pPr>
            <a:r>
              <a:rPr lang="en-GB" sz="3200" b="1" dirty="0"/>
              <a:t>c) Lots of other teaches read it, learn from it, and try it out</a:t>
            </a:r>
          </a:p>
          <a:p>
            <a:pPr marL="0" indent="0">
              <a:buNone/>
            </a:pPr>
            <a:r>
              <a:rPr lang="en-GB" sz="3200" b="1" dirty="0"/>
              <a:t>d) Write 3 simple sentences about what the problem was, what you did, and what you learnt and send to Linda for the next Joint GISIG – ELTA-GB newsletter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7030A0"/>
                </a:solidFill>
              </a:rPr>
              <a:t>e) Plan to increase the number of sentences you tell students to write in a certain time over 3 lessons </a:t>
            </a:r>
            <a:r>
              <a:rPr lang="en-GB" sz="3200" b="1" dirty="0" err="1">
                <a:solidFill>
                  <a:srgbClr val="7030A0"/>
                </a:solidFill>
              </a:rPr>
              <a:t>eg</a:t>
            </a:r>
            <a:r>
              <a:rPr lang="en-GB" sz="3200" b="1" dirty="0">
                <a:solidFill>
                  <a:srgbClr val="7030A0"/>
                </a:solidFill>
              </a:rPr>
              <a:t>. 2 sentences in 10 minutes &gt;&gt; 4 sentences in 10 minutes  &gt;&gt; 6 sentences in 10 minutes</a:t>
            </a:r>
          </a:p>
        </p:txBody>
      </p:sp>
    </p:spTree>
    <p:extLst>
      <p:ext uri="{BB962C8B-B14F-4D97-AF65-F5344CB8AC3E}">
        <p14:creationId xmlns:p14="http://schemas.microsoft.com/office/powerpoint/2010/main" val="355527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2580</TotalTime>
  <Words>2203</Words>
  <Application>Microsoft Office PowerPoint</Application>
  <PresentationFormat>Widescreen</PresentationFormat>
  <Paragraphs>219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Office Theme</vt:lpstr>
      <vt:lpstr>Materials for change: simple research anyone can do to help both teachers and students</vt:lpstr>
      <vt:lpstr>This workshop:</vt:lpstr>
      <vt:lpstr>Which is most interesting? And why?:</vt:lpstr>
      <vt:lpstr>1/ Are global and social issues on the secondary English curriculum? 2/ Do teachers and students think they should be?</vt:lpstr>
      <vt:lpstr>Which type of research?</vt:lpstr>
      <vt:lpstr>Research and the power to investigate and change:</vt:lpstr>
      <vt:lpstr>Steps:</vt:lpstr>
      <vt:lpstr>Example 1</vt:lpstr>
      <vt:lpstr>Example 1:</vt:lpstr>
      <vt:lpstr>Example 2:</vt:lpstr>
      <vt:lpstr>Example 2:</vt:lpstr>
      <vt:lpstr>Context: Guinea Bissau Secondary school English </vt:lpstr>
      <vt:lpstr>Research involving global issues</vt:lpstr>
      <vt:lpstr>2 different pieces of research:</vt:lpstr>
      <vt:lpstr>Ali Djau – research with students - what I did:</vt:lpstr>
      <vt:lpstr>PowerPoint Presentation</vt:lpstr>
      <vt:lpstr>Linda Ruas – research with teachers - what I did:</vt:lpstr>
      <vt:lpstr>PowerPoint Presentation</vt:lpstr>
      <vt:lpstr>    Results ….</vt:lpstr>
      <vt:lpstr>So … can global issues motivate both students and teachers and help teachers develop?</vt:lpstr>
      <vt:lpstr>PowerPoint Presentation</vt:lpstr>
      <vt:lpstr>PowerPoint Presentation</vt:lpstr>
      <vt:lpstr>Task: create some simple lesson plans to a) motivate teachers and students and b) help develop interactive learning</vt:lpstr>
      <vt:lpstr>Task (continued):</vt:lpstr>
      <vt:lpstr>Research you can do now:</vt:lpstr>
      <vt:lpstr>Follow-up support: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Ruas</dc:creator>
  <cp:lastModifiedBy>Linda Ruas</cp:lastModifiedBy>
  <cp:revision>26</cp:revision>
  <cp:lastPrinted>2019-08-02T19:14:02Z</cp:lastPrinted>
  <dcterms:created xsi:type="dcterms:W3CDTF">2019-01-23T12:03:22Z</dcterms:created>
  <dcterms:modified xsi:type="dcterms:W3CDTF">2019-08-06T12:15:44Z</dcterms:modified>
</cp:coreProperties>
</file>