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20" r:id="rId2"/>
    <p:sldId id="336" r:id="rId3"/>
    <p:sldId id="335" r:id="rId4"/>
    <p:sldId id="334" r:id="rId5"/>
    <p:sldId id="337" r:id="rId6"/>
    <p:sldId id="332" r:id="rId7"/>
    <p:sldId id="331" r:id="rId8"/>
    <p:sldId id="339" r:id="rId9"/>
    <p:sldId id="326" r:id="rId10"/>
    <p:sldId id="328" r:id="rId11"/>
    <p:sldId id="340" r:id="rId12"/>
    <p:sldId id="338" r:id="rId13"/>
    <p:sldId id="329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 Aylett" initials="R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FE"/>
    <a:srgbClr val="D6413E"/>
    <a:srgbClr val="E04441"/>
    <a:srgbClr val="000000"/>
    <a:srgbClr val="EC4A47"/>
    <a:srgbClr val="EC4D4F"/>
    <a:srgbClr val="EC4C50"/>
    <a:srgbClr val="FF5559"/>
    <a:srgbClr val="F63C4D"/>
    <a:srgbClr val="E76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61"/>
    <p:restoredTop sz="95768"/>
  </p:normalViewPr>
  <p:slideViewPr>
    <p:cSldViewPr snapToGrid="0" snapToObjects="1">
      <p:cViewPr varScale="1">
        <p:scale>
          <a:sx n="128" d="100"/>
          <a:sy n="128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31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1F182-DAD9-2045-BFE7-3C5510F853C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797DF-4B41-6640-A1DB-ECFDF1E4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9445-25A5-2448-A079-DD0DC588A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5008C-0A87-9044-AE7C-7FDF8E37D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2DC6A-6A58-0F47-89FE-4CE756A8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3EF-7F1E-0049-8A32-D7AAB5CFBDB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A780E-DFA5-A24A-B472-5E7C881D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5187D-6C5F-1E4B-B276-8C820064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83D-FCC0-B642-9BA3-608618F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023A-2EC2-FF4F-8578-A32161B0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3B317-A6CB-B84D-94DC-A57069258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EE037-2538-7647-A41F-8FB24470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3EF-7F1E-0049-8A32-D7AAB5CFBDB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8A621-D638-DD47-B4A9-6B3075D1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3D0D2-77C2-B44D-B016-8DE819F0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83D-FCC0-B642-9BA3-608618F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01B5D-4A1A-764C-8D66-30A020A58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6B571-4831-B547-8469-4CCA74E6A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B2BAD-B262-E04A-BAAF-A25917914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3EF-7F1E-0049-8A32-D7AAB5CFBDB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43202-519C-634D-8AB7-0F9B65BD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C9D70-86F8-134B-9931-41B6E3F8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83D-FCC0-B642-9BA3-608618F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F7F0-A253-BC49-867A-63ED8800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F4762-4702-DF40-B2D9-3A7F929EB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64BFD-28E1-904E-BE66-594F75F9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3EF-7F1E-0049-8A32-D7AAB5CFBDB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6E71F-3D1B-6C4F-9C2E-B5CBE74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9039E-98EE-A747-995A-F7F332B6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83D-FCC0-B642-9BA3-608618F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E962-AE51-C04F-A373-8A428CB9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AFF88-6112-E64B-94D2-D9C1E2316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F9362-6273-7D40-8837-49430EB7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3EF-7F1E-0049-8A32-D7AAB5CFBDB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10FB7-0B09-F942-A22C-0E395570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5A0B3-1EA9-AA42-AA38-AFF9640D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83D-FCC0-B642-9BA3-608618F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0D1C-216F-184D-8BEC-8CCDD403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52C7F-6C0D-1C45-8DF8-999840591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3623A-00C0-E845-9ACA-F8DA72173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796D5-A894-1947-95B1-DFB7588B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3EF-7F1E-0049-8A32-D7AAB5CFBDB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1758A-3AE7-A144-8170-F548D4E7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D243D-835D-8846-8147-E5578BD2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83D-FCC0-B642-9BA3-608618F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2537-AA33-BE41-8D44-B905777E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CEB39-1B0B-494B-8514-26C7B41C0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7490-708C-A642-A7E7-D610251C3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874C7-8F8D-2A4F-A12E-B61D00E99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99E1E-F510-6D45-A972-A59AC9ECA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71D07C-6082-E146-B6F5-F20D8C13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3EF-7F1E-0049-8A32-D7AAB5CFBDB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7CF411-CA74-DC43-810B-A03B0D50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5F47F-AD26-0F46-ABC3-02FDF848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83D-FCC0-B642-9BA3-608618F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2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E23D-A4CA-804C-A8D9-978A9CE5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0490-C87D-8345-A591-5770B006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3EF-7F1E-0049-8A32-D7AAB5CFBDB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69947-01E8-7647-AAFE-D3E6D702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0CBA4-CE1C-BD42-A157-1383DD70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83D-FCC0-B642-9BA3-608618F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8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2F570-EB87-2947-B590-EB834651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3EF-7F1E-0049-8A32-D7AAB5CFBDB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57F25-9DE6-0643-966C-56F46916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83549-6B9A-674A-AE7C-98E6CCEC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83D-FCC0-B642-9BA3-608618F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B87D-7594-3D42-9D81-DB3E67DA2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A792F-4CA0-F043-B17F-347203254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8CAE8-5234-0248-8B72-C5A044A10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66D50-DBC1-484E-8ADE-C420C2DF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3EF-7F1E-0049-8A32-D7AAB5CFBDB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86CF8-99A5-A848-A0F5-F502AB57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3E7F9-4862-C94E-95AF-FA6ABB2D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83D-FCC0-B642-9BA3-608618F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6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FD48-E1DF-0443-A087-C6D2E08A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33A6F-A2CC-734F-BC8B-93268FDEF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DA833-8F88-8348-BD06-5BEB57A1A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A790F-55C8-E04C-894C-ADE7BF53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3EF-7F1E-0049-8A32-D7AAB5CFBDB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C8BE8-FFF6-DF47-8D22-C5C8AFA2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6D02D-8A6D-4B45-8536-AB5B3E0A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83D-FCC0-B642-9BA3-608618F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C063A-EEA8-7D47-A8E6-969FAF468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33493-F7BA-5B44-B025-2CFE40AE0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0A67E-C1C9-4841-91CD-F931301B1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63EF-7F1E-0049-8A32-D7AAB5CFBDBD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38015-7CAC-174D-99E1-A79272AC8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D3B2A-CF82-AA47-9A34-84771455B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083D-FCC0-B642-9BA3-608618F3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98EFB9-7496-2B4A-8E45-EC6AD22FCA2C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744F0-9F7C-E847-9165-6735F66B07FF}"/>
              </a:ext>
            </a:extLst>
          </p:cNvPr>
          <p:cNvSpPr/>
          <p:nvPr/>
        </p:nvSpPr>
        <p:spPr>
          <a:xfrm>
            <a:off x="395536" y="404664"/>
            <a:ext cx="11363077" cy="603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CBCE64-236F-D945-96C5-8AB069751002}"/>
              </a:ext>
            </a:extLst>
          </p:cNvPr>
          <p:cNvSpPr txBox="1">
            <a:spLocks/>
          </p:cNvSpPr>
          <p:nvPr/>
        </p:nvSpPr>
        <p:spPr>
          <a:xfrm>
            <a:off x="531018" y="1305857"/>
            <a:ext cx="11129962" cy="89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From the ground up…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829EBFC-2E09-C94F-B0CC-71B1D4651704}"/>
              </a:ext>
            </a:extLst>
          </p:cNvPr>
          <p:cNvSpPr txBox="1">
            <a:spLocks/>
          </p:cNvSpPr>
          <p:nvPr/>
        </p:nvSpPr>
        <p:spPr>
          <a:xfrm>
            <a:off x="531018" y="2610648"/>
            <a:ext cx="11129962" cy="32439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Integrating criticality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into initial teacher training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Rose Aylett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www.pop-uptrainer.com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8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7AA3E4-401D-264D-91F8-7B520DE7260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93" y="200024"/>
            <a:ext cx="4914901" cy="638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649618-111C-764B-9CFC-42AA88B4480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694" y="200023"/>
            <a:ext cx="5127333" cy="6386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7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DE4AD-33A6-8C40-B6D6-044557D6CC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086B26-1A0E-C144-A7F2-8D878F9E3C5D}"/>
              </a:ext>
            </a:extLst>
          </p:cNvPr>
          <p:cNvSpPr txBox="1"/>
          <p:nvPr/>
        </p:nvSpPr>
        <p:spPr>
          <a:xfrm>
            <a:off x="1257301" y="542925"/>
            <a:ext cx="20954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ii. Course participants</a:t>
            </a:r>
          </a:p>
        </p:txBody>
      </p:sp>
    </p:spTree>
    <p:extLst>
      <p:ext uri="{BB962C8B-B14F-4D97-AF65-F5344CB8AC3E}">
        <p14:creationId xmlns:p14="http://schemas.microsoft.com/office/powerpoint/2010/main" val="29828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6C303-F59D-1346-8680-E42E2DC29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5" y="0"/>
            <a:ext cx="10336696" cy="6891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B66368-5DDC-0E4A-81BB-441F2B753888}"/>
              </a:ext>
            </a:extLst>
          </p:cNvPr>
          <p:cNvSpPr txBox="1"/>
          <p:nvPr/>
        </p:nvSpPr>
        <p:spPr>
          <a:xfrm>
            <a:off x="1257300" y="542925"/>
            <a:ext cx="40856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iii. Course content/trainer</a:t>
            </a:r>
          </a:p>
        </p:txBody>
      </p:sp>
    </p:spTree>
    <p:extLst>
      <p:ext uri="{BB962C8B-B14F-4D97-AF65-F5344CB8AC3E}">
        <p14:creationId xmlns:p14="http://schemas.microsoft.com/office/powerpoint/2010/main" val="3779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DB2E23-348C-A940-8671-05739511BC70}"/>
              </a:ext>
            </a:extLst>
          </p:cNvPr>
          <p:cNvSpPr txBox="1"/>
          <p:nvPr/>
        </p:nvSpPr>
        <p:spPr>
          <a:xfrm>
            <a:off x="1152938" y="702365"/>
            <a:ext cx="1005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believe…</a:t>
            </a:r>
            <a:endParaRPr lang="en-GB" dirty="0"/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Reading aloud is not a useful classroom activity.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Teacher talking time should be kept to a minimum.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I should teach L1 culture as well as language.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Activities should be personalised where possible. 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There should be a balance of accuracy and fluency in every lesson.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Learners should be tested regularly.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Speaking is more important than writing in class.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I should encourage students to aim for native speaker pronunciation.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The teacher should never use the learners’ L1.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Native speakers make better English teachers.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98EFB9-7496-2B4A-8E45-EC6AD22FCA2C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744F0-9F7C-E847-9165-6735F66B07FF}"/>
              </a:ext>
            </a:extLst>
          </p:cNvPr>
          <p:cNvSpPr/>
          <p:nvPr/>
        </p:nvSpPr>
        <p:spPr>
          <a:xfrm>
            <a:off x="395536" y="404664"/>
            <a:ext cx="11363077" cy="603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CBCE64-236F-D945-96C5-8AB069751002}"/>
              </a:ext>
            </a:extLst>
          </p:cNvPr>
          <p:cNvSpPr txBox="1">
            <a:spLocks/>
          </p:cNvSpPr>
          <p:nvPr/>
        </p:nvSpPr>
        <p:spPr>
          <a:xfrm>
            <a:off x="1481736" y="2026397"/>
            <a:ext cx="9223070" cy="89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Thank you!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829EBFC-2E09-C94F-B0CC-71B1D4651704}"/>
              </a:ext>
            </a:extLst>
          </p:cNvPr>
          <p:cNvSpPr txBox="1">
            <a:spLocks/>
          </p:cNvSpPr>
          <p:nvPr/>
        </p:nvSpPr>
        <p:spPr>
          <a:xfrm>
            <a:off x="1685231" y="3564410"/>
            <a:ext cx="8816081" cy="159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www.pop-uptrainer.com</a:t>
            </a:r>
            <a:b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rose.aylett@gmail.com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0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08B701-88BA-3D42-ADF3-A0A89F5B24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82" y="1573695"/>
            <a:ext cx="3173068" cy="3173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7DDC2-7431-0A48-A0FE-4FC6C7B151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305" y="1934817"/>
            <a:ext cx="7658103" cy="19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86FE31-A165-E84F-ABCA-78ED2B3CF2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015E1F-8BFE-7A4F-BEDA-AFF62927F81B}"/>
              </a:ext>
            </a:extLst>
          </p:cNvPr>
          <p:cNvSpPr txBox="1"/>
          <p:nvPr/>
        </p:nvSpPr>
        <p:spPr>
          <a:xfrm>
            <a:off x="1875182" y="5353879"/>
            <a:ext cx="844163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‘Twenty-first century learners require the ability to evaluate multiple sources of information, judge the usefulness and reliability of its content, and make decisions about what to believe’ – Yang &amp; Gamble (2013), Effective and practical critical thinking-enhanced EFL instruction. </a:t>
            </a:r>
            <a:r>
              <a:rPr lang="en-GB" sz="2000" i="1" dirty="0"/>
              <a:t>ELT J</a:t>
            </a:r>
            <a:r>
              <a:rPr lang="en-GB" sz="2000" dirty="0"/>
              <a:t> 67 (4), 398-412.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0509E-4E9D-7149-BC31-A4627975F176}"/>
              </a:ext>
            </a:extLst>
          </p:cNvPr>
          <p:cNvSpPr/>
          <p:nvPr/>
        </p:nvSpPr>
        <p:spPr>
          <a:xfrm>
            <a:off x="1875181" y="375888"/>
            <a:ext cx="844163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Criticality as ‘the practice of socially situated reflection and evaluation’ - Banegas &amp; </a:t>
            </a:r>
            <a:r>
              <a:rPr lang="en-GB" sz="2000" dirty="0" err="1"/>
              <a:t>Villacañas</a:t>
            </a:r>
            <a:r>
              <a:rPr lang="en-GB" sz="2000" dirty="0"/>
              <a:t> de Castro (2016) Criticality. </a:t>
            </a:r>
            <a:r>
              <a:rPr lang="en-GB" sz="2000" i="1" dirty="0"/>
              <a:t>ELT J</a:t>
            </a:r>
            <a:r>
              <a:rPr lang="en-GB" sz="2000" dirty="0"/>
              <a:t> 70 (4), 455-457.</a:t>
            </a:r>
          </a:p>
        </p:txBody>
      </p:sp>
    </p:spTree>
    <p:extLst>
      <p:ext uri="{BB962C8B-B14F-4D97-AF65-F5344CB8AC3E}">
        <p14:creationId xmlns:p14="http://schemas.microsoft.com/office/powerpoint/2010/main" val="286265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B15BB0-091F-234E-B39C-9D7EB60DBD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8" y="410292"/>
            <a:ext cx="5552661" cy="4316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0D24F-ED05-DE45-A5E7-D5306641B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393" y="410292"/>
            <a:ext cx="5893224" cy="4316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F53991-C41B-9447-A5A4-2D19F04D67CA}"/>
              </a:ext>
            </a:extLst>
          </p:cNvPr>
          <p:cNvSpPr txBox="1"/>
          <p:nvPr/>
        </p:nvSpPr>
        <p:spPr>
          <a:xfrm>
            <a:off x="861391" y="5208104"/>
            <a:ext cx="9965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‘At present, as teachers, we really do an excellent job of transmitting the content, but we certainly fail to teach how to think, how to understand, how to </a:t>
            </a:r>
            <a:r>
              <a:rPr lang="en-GB" sz="2000" dirty="0" err="1"/>
              <a:t>analyze</a:t>
            </a:r>
            <a:r>
              <a:rPr lang="en-GB" sz="2000" dirty="0"/>
              <a:t> and how to evaluate’ – Mustafa Z. </a:t>
            </a:r>
            <a:r>
              <a:rPr lang="en-GB" sz="2000" dirty="0" err="1"/>
              <a:t>Altan</a:t>
            </a:r>
            <a:r>
              <a:rPr lang="en-GB" sz="2000" dirty="0"/>
              <a:t>, (2010), Teaching Global Issues. </a:t>
            </a:r>
            <a:r>
              <a:rPr lang="en-GB" sz="2000" i="1" dirty="0"/>
              <a:t>Modern English Teacher</a:t>
            </a:r>
            <a:r>
              <a:rPr lang="en-GB" sz="2000" dirty="0"/>
              <a:t> 19 (1), 60-64.</a:t>
            </a:r>
          </a:p>
        </p:txBody>
      </p:sp>
    </p:spTree>
    <p:extLst>
      <p:ext uri="{BB962C8B-B14F-4D97-AF65-F5344CB8AC3E}">
        <p14:creationId xmlns:p14="http://schemas.microsoft.com/office/powerpoint/2010/main" val="307786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56616-48BC-E74D-84CD-1A1812276D93}"/>
              </a:ext>
            </a:extLst>
          </p:cNvPr>
          <p:cNvSpPr txBox="1"/>
          <p:nvPr/>
        </p:nvSpPr>
        <p:spPr>
          <a:xfrm>
            <a:off x="1007165" y="1007166"/>
            <a:ext cx="1034994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Critical of what?</a:t>
            </a:r>
          </a:p>
          <a:p>
            <a:r>
              <a:rPr lang="en-US" sz="8000" b="1" dirty="0"/>
              <a:t>…or of who?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514350" indent="-514350">
              <a:buFont typeface="+mj-lt"/>
              <a:buAutoNum type="romanLcPeriod"/>
            </a:pPr>
            <a:r>
              <a:rPr lang="en-US" sz="2800" b="1" dirty="0"/>
              <a:t>Course materials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b="1" dirty="0"/>
              <a:t>Course participants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b="1" dirty="0"/>
              <a:t>Course content/trainer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99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E20BA3-B329-7646-847D-51B671A456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662" y="0"/>
            <a:ext cx="717467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7FDE41-36AB-044D-A2E7-4BFAE2C9E977}"/>
              </a:ext>
            </a:extLst>
          </p:cNvPr>
          <p:cNvSpPr txBox="1"/>
          <p:nvPr/>
        </p:nvSpPr>
        <p:spPr>
          <a:xfrm>
            <a:off x="414619" y="309843"/>
            <a:ext cx="193413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i</a:t>
            </a:r>
            <a:r>
              <a:rPr lang="en-US" sz="2800" b="1" dirty="0"/>
              <a:t>.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17143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46E11-48FC-0241-A719-15D2A4FD5CD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505" y="198782"/>
            <a:ext cx="903798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A81C46-C705-DE4A-8654-E15986A691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1983" y="369321"/>
            <a:ext cx="9472034" cy="61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2EEF2-4ADC-EA4C-B98A-D975835F672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053" y="405020"/>
            <a:ext cx="4360545" cy="604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5F4CDE-7EDD-214B-A4D3-3F44B158CD1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219" y="372393"/>
            <a:ext cx="4411982" cy="6042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11012</TotalTime>
  <Words>207</Words>
  <Application>Microsoft Macintosh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Rose Aylett</dc:creator>
  <cp:keywords/>
  <dc:description/>
  <cp:lastModifiedBy>EDU_MZTW_4978@sulid.hu</cp:lastModifiedBy>
  <cp:revision>364</cp:revision>
  <dcterms:created xsi:type="dcterms:W3CDTF">2018-03-25T11:26:40Z</dcterms:created>
  <dcterms:modified xsi:type="dcterms:W3CDTF">2019-05-19T11:01:07Z</dcterms:modified>
  <cp:category/>
</cp:coreProperties>
</file>